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5" r:id="rId1"/>
  </p:sldMasterIdLst>
  <p:notesMasterIdLst>
    <p:notesMasterId r:id="rId58"/>
  </p:notesMasterIdLst>
  <p:handoutMasterIdLst>
    <p:handoutMasterId r:id="rId59"/>
  </p:handoutMasterIdLst>
  <p:sldIdLst>
    <p:sldId id="656" r:id="rId2"/>
    <p:sldId id="917" r:id="rId3"/>
    <p:sldId id="1017" r:id="rId4"/>
    <p:sldId id="1013" r:id="rId5"/>
    <p:sldId id="964" r:id="rId6"/>
    <p:sldId id="963" r:id="rId7"/>
    <p:sldId id="965" r:id="rId8"/>
    <p:sldId id="824" r:id="rId9"/>
    <p:sldId id="919" r:id="rId10"/>
    <p:sldId id="969" r:id="rId11"/>
    <p:sldId id="984" r:id="rId12"/>
    <p:sldId id="918" r:id="rId13"/>
    <p:sldId id="922" r:id="rId14"/>
    <p:sldId id="924" r:id="rId15"/>
    <p:sldId id="925" r:id="rId16"/>
    <p:sldId id="985" r:id="rId17"/>
    <p:sldId id="1018" r:id="rId18"/>
    <p:sldId id="944" r:id="rId19"/>
    <p:sldId id="1001" r:id="rId20"/>
    <p:sldId id="929" r:id="rId21"/>
    <p:sldId id="1012" r:id="rId22"/>
    <p:sldId id="931" r:id="rId23"/>
    <p:sldId id="927" r:id="rId24"/>
    <p:sldId id="926" r:id="rId25"/>
    <p:sldId id="994" r:id="rId26"/>
    <p:sldId id="1020" r:id="rId27"/>
    <p:sldId id="942" r:id="rId28"/>
    <p:sldId id="947" r:id="rId29"/>
    <p:sldId id="950" r:id="rId30"/>
    <p:sldId id="962" r:id="rId31"/>
    <p:sldId id="951" r:id="rId32"/>
    <p:sldId id="958" r:id="rId33"/>
    <p:sldId id="1014" r:id="rId34"/>
    <p:sldId id="960" r:id="rId35"/>
    <p:sldId id="1016" r:id="rId36"/>
    <p:sldId id="988" r:id="rId37"/>
    <p:sldId id="1019" r:id="rId38"/>
    <p:sldId id="995" r:id="rId39"/>
    <p:sldId id="989" r:id="rId40"/>
    <p:sldId id="990" r:id="rId41"/>
    <p:sldId id="991" r:id="rId42"/>
    <p:sldId id="992" r:id="rId43"/>
    <p:sldId id="997" r:id="rId44"/>
    <p:sldId id="996" r:id="rId45"/>
    <p:sldId id="998" r:id="rId46"/>
    <p:sldId id="999" r:id="rId47"/>
    <p:sldId id="1000" r:id="rId48"/>
    <p:sldId id="1009" r:id="rId49"/>
    <p:sldId id="1003" r:id="rId50"/>
    <p:sldId id="1004" r:id="rId51"/>
    <p:sldId id="1005" r:id="rId52"/>
    <p:sldId id="1006" r:id="rId53"/>
    <p:sldId id="1007" r:id="rId54"/>
    <p:sldId id="1008" r:id="rId55"/>
    <p:sldId id="1022" r:id="rId56"/>
    <p:sldId id="1021" r:id="rId57"/>
  </p:sldIdLst>
  <p:sldSz cx="9144000" cy="6858000" type="screen4x3"/>
  <p:notesSz cx="6400800" cy="8686800"/>
  <p:custShowLst>
    <p:custShow name="What's new" id="0">
      <p:sldLst/>
    </p:custShow>
    <p:custShow name="Setting up the template" id="1">
      <p:sldLst/>
    </p:custShow>
    <p:custShow name="New Layouts" id="2">
      <p:sldLst/>
    </p:custShow>
    <p:custShow name="Using the HP template" id="3">
      <p:sldLst/>
    </p:custShow>
    <p:custShow name="Creating visuals" id="4">
      <p:sldLst/>
    </p:custShow>
    <p:custShow name="File Formatting" id="5">
      <p:sldLst/>
    </p:custShow>
    <p:custShow name="Additional information" id="6">
      <p:sldLst/>
    </p:custShow>
  </p:custShowLst>
  <p:defaultTextStyle>
    <a:defPPr>
      <a:defRPr lang="en-GB"/>
    </a:defPPr>
    <a:lvl1pPr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1pPr>
    <a:lvl2pPr marL="4572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2pPr>
    <a:lvl3pPr marL="9144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3pPr>
    <a:lvl4pPr marL="13716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4pPr>
    <a:lvl5pPr marL="1828800" algn="ctr" rtl="0" fontAlgn="base">
      <a:spcBef>
        <a:spcPct val="50000"/>
      </a:spcBef>
      <a:spcAft>
        <a:spcPct val="0"/>
      </a:spcAft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Futura Bk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3E4DC"/>
    <a:srgbClr val="008EE6"/>
    <a:srgbClr val="61C3FF"/>
    <a:srgbClr val="75CAFF"/>
    <a:srgbClr val="65C4FF"/>
    <a:srgbClr val="0091EA"/>
    <a:srgbClr val="009BFA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62" autoAdjust="0"/>
    <p:restoredTop sz="97497" autoAdjust="0"/>
  </p:normalViewPr>
  <p:slideViewPr>
    <p:cSldViewPr snapToGrid="0">
      <p:cViewPr>
        <p:scale>
          <a:sx n="100" d="100"/>
          <a:sy n="100" d="100"/>
        </p:scale>
        <p:origin x="-219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8" name="Rectangle 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63360" y="41771"/>
            <a:ext cx="4266723" cy="43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99" tIns="42700" rIns="85399" bIns="4270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0">
                <a:latin typeface="Futura Hv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153603" name="Picture 1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6406" y="8143790"/>
            <a:ext cx="518133" cy="4096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79887" name="Rectangle 15"/>
          <p:cNvSpPr>
            <a:spLocks noChangeArrowheads="1"/>
          </p:cNvSpPr>
          <p:nvPr/>
        </p:nvSpPr>
        <p:spPr bwMode="auto">
          <a:xfrm>
            <a:off x="193227" y="8413274"/>
            <a:ext cx="360689" cy="20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99" tIns="42700" rIns="85399" bIns="42700" anchor="b"/>
          <a:lstStyle/>
          <a:p>
            <a:pPr algn="l" eaLnBrk="0" hangingPunct="0">
              <a:spcBef>
                <a:spcPct val="0"/>
              </a:spcBef>
              <a:defRPr/>
            </a:pPr>
            <a:fld id="{C2E27E23-AD69-47F9-912E-5974C2D7495D}" type="slidenum">
              <a:rPr lang="en-GB" sz="900" b="0">
                <a:solidFill>
                  <a:schemeClr val="bg2"/>
                </a:solidFill>
              </a:rPr>
              <a:pPr algn="l" eaLnBrk="0" hangingPunct="0">
                <a:spcBef>
                  <a:spcPct val="0"/>
                </a:spcBef>
                <a:defRPr/>
              </a:pPr>
              <a:t>‹nº›</a:t>
            </a:fld>
            <a:endParaRPr lang="en-GB" sz="900" b="0" dirty="0">
              <a:solidFill>
                <a:schemeClr val="bg2"/>
              </a:solidFill>
            </a:endParaRPr>
          </a:p>
        </p:txBody>
      </p:sp>
      <p:sp>
        <p:nvSpPr>
          <p:cNvPr id="79888" name="Rectangle 16"/>
          <p:cNvSpPr>
            <a:spLocks noChangeArrowheads="1"/>
          </p:cNvSpPr>
          <p:nvPr/>
        </p:nvSpPr>
        <p:spPr bwMode="auto">
          <a:xfrm>
            <a:off x="563935" y="8413274"/>
            <a:ext cx="1040560" cy="20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99" tIns="42700" rIns="85399" bIns="42700" anchor="b"/>
          <a:lstStyle/>
          <a:p>
            <a:pPr algn="l" eaLnBrk="0" hangingPunct="0">
              <a:spcBef>
                <a:spcPct val="0"/>
              </a:spcBef>
              <a:defRPr/>
            </a:pPr>
            <a:r>
              <a:rPr lang="en-GB" sz="900" b="0" dirty="0">
                <a:solidFill>
                  <a:schemeClr val="bg2"/>
                </a:solidFill>
              </a:rPr>
              <a:t>October 2003</a:t>
            </a:r>
          </a:p>
        </p:txBody>
      </p:sp>
      <p:sp>
        <p:nvSpPr>
          <p:cNvPr id="79889" name="Rectangle 17"/>
          <p:cNvSpPr>
            <a:spLocks noChangeArrowheads="1"/>
          </p:cNvSpPr>
          <p:nvPr/>
        </p:nvSpPr>
        <p:spPr bwMode="auto">
          <a:xfrm>
            <a:off x="1647434" y="8345904"/>
            <a:ext cx="3579696" cy="27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99" tIns="42700" rIns="85399" bIns="42700" anchor="b"/>
          <a:lstStyle/>
          <a:p>
            <a:pPr algn="l" eaLnBrk="0" hangingPunct="0">
              <a:spcBef>
                <a:spcPct val="0"/>
              </a:spcBef>
              <a:defRPr/>
            </a:pPr>
            <a:r>
              <a:rPr lang="en-GB" sz="900" b="0" dirty="0">
                <a:solidFill>
                  <a:schemeClr val="bg2"/>
                </a:solidFill>
              </a:rPr>
              <a:t>Copyright © 2006 HP corporate presentation.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684463" y="214313"/>
            <a:ext cx="3462337" cy="2597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72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64793" y="215587"/>
            <a:ext cx="2365948" cy="289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99" tIns="42700" rIns="85399" bIns="4270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000" b="0">
                <a:latin typeface="Futura Hv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1273" name="Rectangle 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34734" y="3041122"/>
            <a:ext cx="5872649" cy="5056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5399" tIns="42700" rIns="85399" bIns="427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pic>
        <p:nvPicPr>
          <p:cNvPr id="92165" name="Picture 1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6406" y="8143790"/>
            <a:ext cx="518133" cy="40961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1277" name="Rectangle 13"/>
          <p:cNvSpPr>
            <a:spLocks noChangeArrowheads="1"/>
          </p:cNvSpPr>
          <p:nvPr/>
        </p:nvSpPr>
        <p:spPr bwMode="auto">
          <a:xfrm>
            <a:off x="193227" y="8413274"/>
            <a:ext cx="360689" cy="20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99" tIns="42700" rIns="85399" bIns="42700" anchor="b"/>
          <a:lstStyle/>
          <a:p>
            <a:pPr algn="l" eaLnBrk="0" hangingPunct="0">
              <a:spcBef>
                <a:spcPct val="0"/>
              </a:spcBef>
              <a:defRPr/>
            </a:pPr>
            <a:fld id="{89A2E29B-072C-4766-B035-C2077D821AB2}" type="slidenum">
              <a:rPr lang="en-GB" sz="900" b="0">
                <a:solidFill>
                  <a:schemeClr val="bg2"/>
                </a:solidFill>
              </a:rPr>
              <a:pPr algn="l" eaLnBrk="0" hangingPunct="0">
                <a:spcBef>
                  <a:spcPct val="0"/>
                </a:spcBef>
                <a:defRPr/>
              </a:pPr>
              <a:t>‹nº›</a:t>
            </a:fld>
            <a:endParaRPr lang="en-GB" sz="900" b="0" dirty="0">
              <a:solidFill>
                <a:schemeClr val="bg2"/>
              </a:solidFill>
            </a:endParaRPr>
          </a:p>
        </p:txBody>
      </p:sp>
      <p:sp>
        <p:nvSpPr>
          <p:cNvPr id="11278" name="Rectangle 14"/>
          <p:cNvSpPr>
            <a:spLocks noChangeArrowheads="1"/>
          </p:cNvSpPr>
          <p:nvPr/>
        </p:nvSpPr>
        <p:spPr bwMode="auto">
          <a:xfrm>
            <a:off x="563935" y="8413274"/>
            <a:ext cx="1040560" cy="20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99" tIns="42700" rIns="85399" bIns="42700" anchor="b"/>
          <a:lstStyle/>
          <a:p>
            <a:pPr algn="l" eaLnBrk="0" hangingPunct="0">
              <a:spcBef>
                <a:spcPct val="0"/>
              </a:spcBef>
              <a:defRPr/>
            </a:pPr>
            <a:r>
              <a:rPr lang="en-GB" sz="900" b="0" dirty="0">
                <a:solidFill>
                  <a:schemeClr val="bg2"/>
                </a:solidFill>
              </a:rPr>
              <a:t>October 2003</a:t>
            </a:r>
          </a:p>
        </p:txBody>
      </p:sp>
      <p:sp>
        <p:nvSpPr>
          <p:cNvPr id="11279" name="Rectangle 15"/>
          <p:cNvSpPr>
            <a:spLocks noChangeArrowheads="1"/>
          </p:cNvSpPr>
          <p:nvPr/>
        </p:nvSpPr>
        <p:spPr bwMode="auto">
          <a:xfrm>
            <a:off x="1647434" y="8345904"/>
            <a:ext cx="3579696" cy="272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5399" tIns="42700" rIns="85399" bIns="42700" anchor="b"/>
          <a:lstStyle/>
          <a:p>
            <a:pPr algn="l" eaLnBrk="0" hangingPunct="0">
              <a:spcBef>
                <a:spcPct val="0"/>
              </a:spcBef>
              <a:defRPr/>
            </a:pPr>
            <a:r>
              <a:rPr lang="en-GB" sz="900" b="0" dirty="0">
                <a:solidFill>
                  <a:schemeClr val="bg2"/>
                </a:solidFill>
              </a:rPr>
              <a:t>Copyright © 2006 HP corporate presentation. All rights reserved.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119063" indent="-119063" algn="l" rtl="0" eaLnBrk="0" fontAlgn="base" hangingPunct="0">
      <a:lnSpc>
        <a:spcPct val="90000"/>
      </a:lnSpc>
      <a:spcBef>
        <a:spcPct val="25000"/>
      </a:spcBef>
      <a:spcAft>
        <a:spcPct val="10000"/>
      </a:spcAft>
      <a:buClr>
        <a:schemeClr val="bg2"/>
      </a:buClr>
      <a:buChar char="•"/>
      <a:defRPr sz="1200" kern="1200">
        <a:solidFill>
          <a:schemeClr val="tx1"/>
        </a:solidFill>
        <a:latin typeface="Futura Bk" pitchFamily="34" charset="0"/>
        <a:ea typeface="+mn-ea"/>
        <a:cs typeface="+mn-cs"/>
      </a:defRPr>
    </a:lvl1pPr>
    <a:lvl2pPr marL="344488" indent="-111125" algn="l" rtl="0" eaLnBrk="0" fontAlgn="base" hangingPunct="0">
      <a:lnSpc>
        <a:spcPct val="90000"/>
      </a:lnSpc>
      <a:spcBef>
        <a:spcPct val="25000"/>
      </a:spcBef>
      <a:spcAft>
        <a:spcPct val="10000"/>
      </a:spcAft>
      <a:buClr>
        <a:schemeClr val="bg2"/>
      </a:buClr>
      <a:buFont typeface="Futura Bk" pitchFamily="34" charset="0"/>
      <a:buChar char="–"/>
      <a:defRPr sz="1000" kern="1200">
        <a:solidFill>
          <a:schemeClr val="tx1"/>
        </a:solidFill>
        <a:latin typeface="Futura Bk" pitchFamily="34" charset="0"/>
        <a:ea typeface="+mn-ea"/>
        <a:cs typeface="+mn-cs"/>
      </a:defRPr>
    </a:lvl2pPr>
    <a:lvl3pPr marL="569913" indent="-106363" algn="l" rtl="0" eaLnBrk="0" fontAlgn="base" hangingPunct="0">
      <a:lnSpc>
        <a:spcPct val="90000"/>
      </a:lnSpc>
      <a:spcBef>
        <a:spcPct val="25000"/>
      </a:spcBef>
      <a:spcAft>
        <a:spcPct val="10000"/>
      </a:spcAft>
      <a:buClr>
        <a:schemeClr val="bg2"/>
      </a:buClr>
      <a:buChar char="•"/>
      <a:defRPr sz="900" kern="1200">
        <a:solidFill>
          <a:schemeClr val="tx1"/>
        </a:solidFill>
        <a:latin typeface="Futura Bk" pitchFamily="34" charset="0"/>
        <a:ea typeface="+mn-ea"/>
        <a:cs typeface="+mn-cs"/>
      </a:defRPr>
    </a:lvl3pPr>
    <a:lvl4pPr marL="795338" indent="-106363" algn="l" rtl="0" eaLnBrk="0" fontAlgn="base" hangingPunct="0">
      <a:lnSpc>
        <a:spcPct val="90000"/>
      </a:lnSpc>
      <a:spcBef>
        <a:spcPct val="25000"/>
      </a:spcBef>
      <a:spcAft>
        <a:spcPct val="10000"/>
      </a:spcAft>
      <a:buClr>
        <a:schemeClr val="bg2"/>
      </a:buClr>
      <a:buFont typeface="Futura Bk" pitchFamily="34" charset="0"/>
      <a:buChar char="–"/>
      <a:defRPr sz="900" kern="1200">
        <a:solidFill>
          <a:schemeClr val="tx1"/>
        </a:solidFill>
        <a:latin typeface="Futura Bk" pitchFamily="34" charset="0"/>
        <a:ea typeface="+mn-ea"/>
        <a:cs typeface="+mn-cs"/>
      </a:defRPr>
    </a:lvl4pPr>
    <a:lvl5pPr marL="1033463" indent="-119063" algn="l" rtl="0" eaLnBrk="0" fontAlgn="base" hangingPunct="0">
      <a:lnSpc>
        <a:spcPct val="90000"/>
      </a:lnSpc>
      <a:spcBef>
        <a:spcPct val="25000"/>
      </a:spcBef>
      <a:spcAft>
        <a:spcPct val="10000"/>
      </a:spcAft>
      <a:buClr>
        <a:schemeClr val="bg2"/>
      </a:buClr>
      <a:buChar char="•"/>
      <a:defRPr sz="900" kern="1200">
        <a:solidFill>
          <a:schemeClr val="tx1"/>
        </a:solidFill>
        <a:latin typeface="Futura B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8" descr="title"/>
          <p:cNvPicPr>
            <a:picLocks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-1588" y="595"/>
            <a:ext cx="9145588" cy="685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32914" name="Rectangle 18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33388" y="3408363"/>
            <a:ext cx="4570412" cy="914400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  <a:latin typeface="Futura Hv" pitchFamily="34" charset="0"/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232915" name="Rectangle 19"/>
          <p:cNvSpPr>
            <a:spLocks noGrp="1" noChangeArrowheads="1"/>
          </p:cNvSpPr>
          <p:nvPr>
            <p:ph type="ctrTitle"/>
          </p:nvPr>
        </p:nvSpPr>
        <p:spPr bwMode="gray">
          <a:xfrm>
            <a:off x="428625" y="282575"/>
            <a:ext cx="5888038" cy="3059113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  <a:latin typeface="Futura Lt" pitchFamily="34" charset="0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898" name="Rectangle 26"/>
          <p:cNvSpPr>
            <a:spLocks noChangeArrowheads="1"/>
          </p:cNvSpPr>
          <p:nvPr/>
        </p:nvSpPr>
        <p:spPr bwMode="ltGray">
          <a:xfrm>
            <a:off x="0" y="1171575"/>
            <a:ext cx="257175" cy="5686425"/>
          </a:xfrm>
          <a:prstGeom prst="rect">
            <a:avLst/>
          </a:prstGeom>
          <a:solidFill>
            <a:srgbClr val="0071B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231899" name="Rectangle 27"/>
          <p:cNvSpPr>
            <a:spLocks noChangeArrowheads="1"/>
          </p:cNvSpPr>
          <p:nvPr/>
        </p:nvSpPr>
        <p:spPr bwMode="ltGray">
          <a:xfrm>
            <a:off x="0" y="0"/>
            <a:ext cx="257175" cy="1114425"/>
          </a:xfrm>
          <a:prstGeom prst="rect">
            <a:avLst/>
          </a:prstGeom>
          <a:solidFill>
            <a:srgbClr val="0071B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pt-BR"/>
          </a:p>
        </p:txBody>
      </p:sp>
      <p:sp>
        <p:nvSpPr>
          <p:cNvPr id="1032" name="Rectangle 3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 para editar o estilo do título mestre</a:t>
            </a:r>
          </a:p>
        </p:txBody>
      </p:sp>
      <p:sp>
        <p:nvSpPr>
          <p:cNvPr id="1033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Clique para editar os estilos do texto mestre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2pPr>
      <a:lvl3pPr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3pPr>
      <a:lvl4pPr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4pPr>
      <a:lvl5pPr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5pPr>
      <a:lvl6pPr marL="457200" algn="l" rtl="0" fontAlgn="base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6pPr>
      <a:lvl7pPr marL="914400" algn="l" rtl="0" fontAlgn="base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7pPr>
      <a:lvl8pPr marL="1371600" algn="l" rtl="0" fontAlgn="base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8pPr>
      <a:lvl9pPr marL="1828800" algn="l" rtl="0" fontAlgn="base">
        <a:lnSpc>
          <a:spcPct val="90000"/>
        </a:lnSpc>
        <a:spcBef>
          <a:spcPct val="25000"/>
        </a:spcBef>
        <a:spcAft>
          <a:spcPct val="0"/>
        </a:spcAft>
        <a:defRPr sz="3600">
          <a:solidFill>
            <a:schemeClr val="tx2"/>
          </a:solidFill>
          <a:latin typeface="Futura Bk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0" fontAlgn="base" hangingPunct="0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400">
          <a:solidFill>
            <a:schemeClr val="tx1"/>
          </a:solidFill>
          <a:latin typeface="+mn-lt"/>
        </a:defRPr>
      </a:lvl2pPr>
      <a:lvl3pPr marL="914400" indent="-228600" algn="l" rtl="0" eaLnBrk="0" fontAlgn="base" hangingPunct="0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3pPr>
      <a:lvl4pPr marL="1257300" indent="-228600" algn="l" rtl="0" eaLnBrk="0" fontAlgn="base" hangingPunct="0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4pPr>
      <a:lvl5pPr marL="1600200" indent="-228600" algn="l" rtl="0" eaLnBrk="0" fontAlgn="base" hangingPunct="0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5pPr>
      <a:lvl6pPr marL="2057400" indent="-228600" algn="l" rtl="0" fontAlgn="base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6pPr>
      <a:lvl7pPr marL="2514600" indent="-228600" algn="l" rtl="0" fontAlgn="base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7pPr>
      <a:lvl8pPr marL="2971800" indent="-228600" algn="l" rtl="0" fontAlgn="base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8pPr>
      <a:lvl9pPr marL="3429000" indent="-228600" algn="l" rtl="0" fontAlgn="base">
        <a:lnSpc>
          <a:spcPct val="90000"/>
        </a:lnSpc>
        <a:spcBef>
          <a:spcPct val="25000"/>
        </a:spcBef>
        <a:spcAft>
          <a:spcPct val="10000"/>
        </a:spcAft>
        <a:buClr>
          <a:srgbClr val="ABA69F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6"/>
          <p:cNvSpPr>
            <a:spLocks noGrp="1" noChangeArrowheads="1"/>
          </p:cNvSpPr>
          <p:nvPr>
            <p:ph type="ctrTitle"/>
          </p:nvPr>
        </p:nvSpPr>
        <p:spPr>
          <a:xfrm>
            <a:off x="0" y="1443038"/>
            <a:ext cx="9144000" cy="1470025"/>
          </a:xfrm>
        </p:spPr>
        <p:txBody>
          <a:bodyPr anchor="ctr"/>
          <a:lstStyle/>
          <a:p>
            <a:pPr algn="ctr" eaLnBrk="1" hangingPunct="1"/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err="1" smtClean="0"/>
              <a:t>Competições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Programação</a:t>
            </a:r>
            <a:endParaRPr lang="pt-BR" sz="2800" b="1" dirty="0" smtClean="0"/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Futura Lt"/>
              </a:rPr>
              <a:t>Weverton Luis da Costa Cordeiro</a:t>
            </a:r>
          </a:p>
          <a:p>
            <a:pPr algn="ctr"/>
            <a:r>
              <a:rPr lang="pt-BR" sz="2000" i="1" dirty="0" smtClean="0">
                <a:solidFill>
                  <a:schemeClr val="bg1"/>
                </a:solidFill>
                <a:latin typeface="Futura Lt"/>
              </a:rPr>
              <a:t>Universidade Federal do Pará</a:t>
            </a:r>
          </a:p>
          <a:p>
            <a:pPr algn="ctr"/>
            <a:r>
              <a:rPr lang="pt-BR" sz="2000" i="1" dirty="0" smtClean="0">
                <a:solidFill>
                  <a:schemeClr val="bg1"/>
                </a:solidFill>
                <a:latin typeface="Futura Lt"/>
              </a:rPr>
              <a:t>Universidade Federal do Rio Grande do Sul</a:t>
            </a:r>
          </a:p>
          <a:p>
            <a:pPr algn="ctr"/>
            <a:endParaRPr lang="pt-BR" sz="1600" dirty="0" smtClean="0">
              <a:solidFill>
                <a:schemeClr val="bg1"/>
              </a:solidFill>
              <a:latin typeface="Futura Lt"/>
            </a:endParaRPr>
          </a:p>
          <a:p>
            <a:pPr algn="ctr"/>
            <a:r>
              <a:rPr lang="pt-BR" sz="1600" dirty="0" smtClean="0">
                <a:solidFill>
                  <a:schemeClr val="bg1"/>
                </a:solidFill>
                <a:latin typeface="Futura Lt"/>
              </a:rPr>
              <a:t>weverton.cordeiro@gmail.com</a:t>
            </a:r>
          </a:p>
          <a:p>
            <a:pPr algn="ctr"/>
            <a:r>
              <a:rPr lang="pt-BR" sz="1600" dirty="0" smtClean="0">
                <a:solidFill>
                  <a:schemeClr val="bg1"/>
                </a:solidFill>
                <a:latin typeface="Futura Lt"/>
              </a:rPr>
              <a:t>www.inf.ufrgs.br/~wlccordeiro</a:t>
            </a:r>
            <a:endParaRPr lang="pt-BR" sz="1600" dirty="0">
              <a:solidFill>
                <a:schemeClr val="bg1"/>
              </a:solidFill>
              <a:latin typeface="Futura 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/>
          <p:cNvGrpSpPr/>
          <p:nvPr/>
        </p:nvGrpSpPr>
        <p:grpSpPr>
          <a:xfrm>
            <a:off x="1224119" y="2133599"/>
            <a:ext cx="6580993" cy="4644221"/>
            <a:chOff x="539810" y="1468647"/>
            <a:chExt cx="7597596" cy="5313474"/>
          </a:xfrm>
        </p:grpSpPr>
        <p:sp>
          <p:nvSpPr>
            <p:cNvPr id="5" name="Retângulo 4"/>
            <p:cNvSpPr/>
            <p:nvPr/>
          </p:nvSpPr>
          <p:spPr>
            <a:xfrm>
              <a:off x="1113506" y="3981091"/>
              <a:ext cx="2448751" cy="3310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b="0" dirty="0" err="1" smtClean="0"/>
                <a:t>Xangai</a:t>
              </a:r>
              <a:r>
                <a:rPr lang="en-US" b="0" dirty="0" smtClean="0"/>
                <a:t>, China (2005)</a:t>
              </a:r>
            </a:p>
          </p:txBody>
        </p:sp>
        <p:pic>
          <p:nvPicPr>
            <p:cNvPr id="6" name="Imagem 5" descr="Maratona Brasil 2004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923" y="1482394"/>
              <a:ext cx="3267914" cy="2450936"/>
            </a:xfrm>
            <a:prstGeom prst="rect">
              <a:avLst/>
            </a:prstGeom>
          </p:spPr>
        </p:pic>
        <p:pic>
          <p:nvPicPr>
            <p:cNvPr id="10" name="Imagem 9" descr="brasileiros-fm-2012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57776" y="1468647"/>
              <a:ext cx="3079630" cy="2309723"/>
            </a:xfrm>
            <a:prstGeom prst="rect">
              <a:avLst/>
            </a:prstGeom>
          </p:spPr>
        </p:pic>
        <p:pic>
          <p:nvPicPr>
            <p:cNvPr id="11" name="Imagem 10" descr="brasileiros-fm-2013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308" y="4507564"/>
              <a:ext cx="3331145" cy="1747486"/>
            </a:xfrm>
            <a:prstGeom prst="rect">
              <a:avLst/>
            </a:prstGeom>
          </p:spPr>
        </p:pic>
        <p:pic>
          <p:nvPicPr>
            <p:cNvPr id="12" name="Imagem 11" descr="brasileiros-fm-2014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36581" y="4327721"/>
              <a:ext cx="2722020" cy="2104709"/>
            </a:xfrm>
            <a:prstGeom prst="rect">
              <a:avLst/>
            </a:prstGeom>
          </p:spPr>
        </p:pic>
        <p:sp>
          <p:nvSpPr>
            <p:cNvPr id="13" name="Retângulo 12"/>
            <p:cNvSpPr/>
            <p:nvPr/>
          </p:nvSpPr>
          <p:spPr>
            <a:xfrm>
              <a:off x="5390786" y="3848819"/>
              <a:ext cx="2413610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b="0" dirty="0" err="1" smtClean="0"/>
                <a:t>Varsóvia</a:t>
              </a:r>
              <a:r>
                <a:rPr lang="en-US" b="0" dirty="0" smtClean="0"/>
                <a:t>, </a:t>
              </a:r>
              <a:r>
                <a:rPr lang="en-US" b="0" dirty="0" err="1" smtClean="0"/>
                <a:t>Polônia</a:t>
              </a:r>
              <a:r>
                <a:rPr lang="en-US" b="0" dirty="0" smtClean="0"/>
                <a:t> (2012)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539810" y="6451120"/>
              <a:ext cx="3596141" cy="3310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b="0" dirty="0" smtClean="0"/>
                <a:t>São </a:t>
              </a:r>
              <a:r>
                <a:rPr lang="en-US" b="0" dirty="0" err="1" smtClean="0"/>
                <a:t>Petersburgo</a:t>
              </a:r>
              <a:r>
                <a:rPr lang="en-US" b="0" dirty="0" smtClean="0"/>
                <a:t>, </a:t>
              </a:r>
              <a:r>
                <a:rPr lang="en-US" b="0" dirty="0" err="1" smtClean="0"/>
                <a:t>Rússia</a:t>
              </a:r>
              <a:r>
                <a:rPr lang="en-US" b="0" dirty="0" smtClean="0"/>
                <a:t> (2013)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5142705" y="6458669"/>
              <a:ext cx="2909772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b="0" dirty="0" err="1" smtClean="0"/>
                <a:t>Ecaterimburgo</a:t>
              </a:r>
              <a:r>
                <a:rPr lang="en-US" b="0" dirty="0" smtClean="0"/>
                <a:t>, </a:t>
              </a:r>
              <a:r>
                <a:rPr lang="en-US" b="0" dirty="0" err="1" smtClean="0"/>
                <a:t>Rússia</a:t>
              </a:r>
              <a:r>
                <a:rPr lang="en-US" b="0" dirty="0" smtClean="0"/>
                <a:t> (2014)</a:t>
              </a:r>
            </a:p>
          </p:txBody>
        </p:sp>
      </p:grp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sz="3200" dirty="0" smtClean="0">
                <a:solidFill>
                  <a:schemeClr val="accent1"/>
                </a:solidFill>
              </a:rPr>
              <a:t>International Collegiate Programming Contest (ICPC)</a:t>
            </a: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10000"/>
              </a:spcAft>
              <a:buClr>
                <a:srgbClr val="ABA69F"/>
              </a:buClr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Brasileiros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Finais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Mundiais</a:t>
            </a:r>
            <a:endParaRPr kumimoji="0" lang="pt-B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1866900" y="2247900"/>
            <a:ext cx="5410200" cy="4352532"/>
            <a:chOff x="1381126" y="2047873"/>
            <a:chExt cx="5676900" cy="4647809"/>
          </a:xfrm>
        </p:grpSpPr>
        <p:sp>
          <p:nvSpPr>
            <p:cNvPr id="5" name="Retângulo 4"/>
            <p:cNvSpPr/>
            <p:nvPr/>
          </p:nvSpPr>
          <p:spPr>
            <a:xfrm>
              <a:off x="2671716" y="6381750"/>
              <a:ext cx="3095720" cy="3139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sz="1800" b="0" dirty="0" smtClean="0"/>
                <a:t>Marrakech, </a:t>
              </a:r>
              <a:r>
                <a:rPr lang="en-US" sz="1800" b="0" dirty="0" err="1" smtClean="0"/>
                <a:t>Marrocos</a:t>
              </a:r>
              <a:r>
                <a:rPr lang="en-US" sz="1800" b="0" dirty="0" smtClean="0"/>
                <a:t> (2015)</a:t>
              </a:r>
            </a:p>
          </p:txBody>
        </p:sp>
        <p:pic>
          <p:nvPicPr>
            <p:cNvPr id="6" name="Imagem 5" descr="brasileiros-fm-2015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1126" y="2047873"/>
              <a:ext cx="5676900" cy="4257675"/>
            </a:xfrm>
            <a:prstGeom prst="rect">
              <a:avLst/>
            </a:prstGeom>
          </p:spPr>
        </p:pic>
      </p:grp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10000"/>
              </a:spcAft>
              <a:buClr>
                <a:srgbClr val="ABA69F"/>
              </a:buClr>
              <a:buSzTx/>
              <a:buFontTx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Brasileiros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Finais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Mundiais</a:t>
            </a:r>
            <a:endParaRPr kumimoji="0" lang="pt-B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sz="3200" dirty="0" smtClean="0">
                <a:solidFill>
                  <a:schemeClr val="accent1"/>
                </a:solidFill>
              </a:rPr>
              <a:t>International Collegiate Programming Contest (ICPC)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sz="3200" dirty="0" smtClean="0">
                <a:solidFill>
                  <a:schemeClr val="accent1"/>
                </a:solidFill>
              </a:rPr>
              <a:t>International Collegiate Programming Contest (ICPC)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275463"/>
            <a:ext cx="8388350" cy="28507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As competições regionais de 2015 reuniram 40.226 competidores, vindos de 2.736 universidades e representando 102 países</a:t>
            </a:r>
            <a:endParaRPr lang="pt-BR" sz="1800" dirty="0" smtClean="0"/>
          </a:p>
        </p:txBody>
      </p:sp>
      <p:pic>
        <p:nvPicPr>
          <p:cNvPr id="7" name="Imagem 6" descr="icpc_fact_sheet-competitor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1820" y="3906204"/>
            <a:ext cx="3981629" cy="2794183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5029199" y="5104961"/>
            <a:ext cx="3343275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pt-BR" sz="1800" b="0" dirty="0" smtClean="0"/>
              <a:t>Evolução da Competição – Número de Estudantes (ACM ICPC </a:t>
            </a:r>
            <a:r>
              <a:rPr lang="pt-BR" sz="1800" b="0" dirty="0" err="1" smtClean="0"/>
              <a:t>Fact</a:t>
            </a:r>
            <a:r>
              <a:rPr lang="pt-BR" sz="1800" b="0" dirty="0" smtClean="0"/>
              <a:t> </a:t>
            </a:r>
            <a:r>
              <a:rPr lang="pt-BR" sz="1800" b="0" dirty="0" err="1" smtClean="0"/>
              <a:t>Sheet</a:t>
            </a:r>
            <a:r>
              <a:rPr lang="pt-BR" sz="1800" b="0" dirty="0" smtClean="0"/>
              <a:t> 2015)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3121025" y="1358531"/>
            <a:ext cx="2901950" cy="1713709"/>
            <a:chOff x="3121025" y="1358531"/>
            <a:chExt cx="2901950" cy="1713709"/>
          </a:xfrm>
        </p:grpSpPr>
        <p:sp>
          <p:nvSpPr>
            <p:cNvPr id="11" name="Retângulo 10"/>
            <p:cNvSpPr/>
            <p:nvPr/>
          </p:nvSpPr>
          <p:spPr>
            <a:xfrm>
              <a:off x="3417742" y="2782930"/>
              <a:ext cx="2308516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dirty="0" smtClean="0"/>
                <a:t>http://icpc.baylor.edu/</a:t>
              </a:r>
            </a:p>
          </p:txBody>
        </p:sp>
        <p:pic>
          <p:nvPicPr>
            <p:cNvPr id="12" name="Imagem 11" descr="icpc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21025" y="1358531"/>
              <a:ext cx="2901950" cy="1349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sz="3200" dirty="0" smtClean="0">
                <a:solidFill>
                  <a:schemeClr val="accent1"/>
                </a:solidFill>
              </a:rPr>
              <a:t>International Collegiate Programming Contest (ICPC)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1" y="3275463"/>
            <a:ext cx="4140000" cy="3461768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Regionais Mundiais</a:t>
            </a:r>
          </a:p>
        </p:txBody>
      </p:sp>
      <p:pic>
        <p:nvPicPr>
          <p:cNvPr id="7" name="Imagem 6" descr="worldMap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8422" y="3881887"/>
            <a:ext cx="3737558" cy="2546965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750268" y="3275463"/>
            <a:ext cx="4140000" cy="346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28600" marR="0" lvl="0" indent="-228600" algn="l" defTabSz="914400" rtl="0" eaLnBrk="1" fontAlgn="base" latinLnBrk="0" hangingPunct="1">
              <a:lnSpc>
                <a:spcPct val="80000"/>
              </a:lnSpc>
              <a:spcBef>
                <a:spcPct val="25000"/>
              </a:spcBef>
              <a:spcAft>
                <a:spcPct val="10000"/>
              </a:spcAft>
              <a:buClr>
                <a:srgbClr val="ABA69F"/>
              </a:buClr>
              <a:buSzTx/>
              <a:buFontTx/>
              <a:buChar char="•"/>
              <a:tabLst/>
              <a:defRPr/>
            </a:pPr>
            <a:r>
              <a:rPr kumimoji="0" lang="pt-B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Na América</a:t>
            </a:r>
            <a:r>
              <a:rPr kumimoji="0" lang="pt-BR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Latina</a:t>
            </a:r>
            <a:endParaRPr kumimoji="0" lang="pt-B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Imagem 8" descr="regional-finder-LA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80605" y="3726611"/>
            <a:ext cx="2479326" cy="2930113"/>
          </a:xfrm>
          <a:prstGeom prst="rect">
            <a:avLst/>
          </a:prstGeom>
        </p:spPr>
      </p:pic>
      <p:grpSp>
        <p:nvGrpSpPr>
          <p:cNvPr id="11" name="Grupo 10"/>
          <p:cNvGrpSpPr/>
          <p:nvPr/>
        </p:nvGrpSpPr>
        <p:grpSpPr>
          <a:xfrm>
            <a:off x="3121025" y="1358531"/>
            <a:ext cx="2901950" cy="1713709"/>
            <a:chOff x="3121025" y="1358531"/>
            <a:chExt cx="2901950" cy="1713709"/>
          </a:xfrm>
        </p:grpSpPr>
        <p:sp>
          <p:nvSpPr>
            <p:cNvPr id="6" name="Retângulo 5"/>
            <p:cNvSpPr/>
            <p:nvPr/>
          </p:nvSpPr>
          <p:spPr>
            <a:xfrm>
              <a:off x="3417742" y="2782930"/>
              <a:ext cx="2308516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dirty="0" smtClean="0"/>
                <a:t>http://icpc.baylor.edu/</a:t>
              </a:r>
            </a:p>
          </p:txBody>
        </p:sp>
        <p:pic>
          <p:nvPicPr>
            <p:cNvPr id="10" name="Imagem 9" descr="icpc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121025" y="1358531"/>
              <a:ext cx="2901950" cy="1349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Estabelecida em '96, é promovida anualmente</a:t>
            </a:r>
            <a:br>
              <a:rPr lang="pt-BR" sz="2000" dirty="0" smtClean="0"/>
            </a:br>
            <a:r>
              <a:rPr lang="pt-BR" sz="2000" dirty="0" smtClean="0"/>
              <a:t>pela Sociedade Brasileira de Computação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Realizada nos mesmos moldes do ICPC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Competição nacional que dá acesso às finais</a:t>
            </a:r>
            <a:br>
              <a:rPr lang="pt-BR" sz="2000" dirty="0" smtClean="0"/>
            </a:br>
            <a:r>
              <a:rPr lang="pt-BR" sz="2000" dirty="0" smtClean="0"/>
              <a:t>mundiais do ICPC</a:t>
            </a:r>
          </a:p>
          <a:p>
            <a:pPr eaLnBrk="1" hangingPunct="1"/>
            <a:endParaRPr lang="pt-BR" sz="1000" dirty="0" smtClean="0"/>
          </a:p>
        </p:txBody>
      </p:sp>
      <p:pic>
        <p:nvPicPr>
          <p:cNvPr id="4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5413" y="2065062"/>
            <a:ext cx="2357651" cy="2276812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Informações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gerais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Dividida em duas etapas</a:t>
            </a:r>
          </a:p>
          <a:p>
            <a:pPr lvl="1" eaLnBrk="1" hangingPunct="1"/>
            <a:r>
              <a:rPr lang="pt-BR" sz="1800" dirty="0" smtClean="0"/>
              <a:t>Etapa regional</a:t>
            </a:r>
          </a:p>
          <a:p>
            <a:pPr lvl="1" eaLnBrk="1" hangingPunct="1"/>
            <a:r>
              <a:rPr lang="pt-BR" sz="1800" dirty="0" smtClean="0"/>
              <a:t>Final nacional</a:t>
            </a:r>
          </a:p>
          <a:p>
            <a:pPr lvl="1" eaLnBrk="1" hangingPunct="1">
              <a:buNone/>
            </a:pPr>
            <a:endParaRPr lang="pt-BR" sz="1600" dirty="0" smtClean="0"/>
          </a:p>
          <a:p>
            <a:pPr eaLnBrk="1" hangingPunct="1"/>
            <a:r>
              <a:rPr lang="pt-BR" sz="2000" dirty="0" smtClean="0"/>
              <a:t>Regional 2015</a:t>
            </a:r>
          </a:p>
          <a:p>
            <a:pPr lvl="1" eaLnBrk="1" hangingPunct="1"/>
            <a:r>
              <a:rPr lang="pt-BR" sz="1800" dirty="0" smtClean="0"/>
              <a:t>Realizada em 12 de setembro, </a:t>
            </a:r>
            <a:br>
              <a:rPr lang="pt-BR" sz="1800" dirty="0" smtClean="0"/>
            </a:br>
            <a:r>
              <a:rPr lang="pt-BR" sz="1800" dirty="0" smtClean="0"/>
              <a:t>em 46 sedes (vide mapa)</a:t>
            </a:r>
          </a:p>
          <a:p>
            <a:pPr lvl="1" eaLnBrk="1" hangingPunct="1"/>
            <a:r>
              <a:rPr lang="pt-BR" sz="1800" dirty="0" smtClean="0"/>
              <a:t>639 times de 209 escolas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Nacional 2015</a:t>
            </a:r>
          </a:p>
          <a:p>
            <a:pPr lvl="1" eaLnBrk="1" hangingPunct="1"/>
            <a:r>
              <a:rPr lang="pt-BR" sz="1800" dirty="0" smtClean="0"/>
              <a:t>Realizada nos dias 13 e 14 de</a:t>
            </a:r>
            <a:br>
              <a:rPr lang="pt-BR" sz="1800" dirty="0" smtClean="0"/>
            </a:br>
            <a:r>
              <a:rPr lang="pt-BR" sz="1800" dirty="0" smtClean="0"/>
              <a:t>novembro, em São Paulo</a:t>
            </a:r>
          </a:p>
          <a:p>
            <a:pPr lvl="1" eaLnBrk="1" hangingPunct="1"/>
            <a:r>
              <a:rPr lang="pt-BR" sz="1800" dirty="0" smtClean="0"/>
              <a:t>62 times classificados</a:t>
            </a:r>
          </a:p>
          <a:p>
            <a:pPr lvl="1" eaLnBrk="1" hangingPunct="1"/>
            <a:endParaRPr lang="pt-BR" sz="16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Imagem 5" descr="sedes-primeira-fas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23161" y="2051933"/>
            <a:ext cx="4177914" cy="4415542"/>
          </a:xfrm>
          <a:prstGeom prst="rect">
            <a:avLst/>
          </a:prstGeom>
        </p:spPr>
      </p:pic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Participações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na</a:t>
            </a:r>
            <a:r>
              <a:rPr lang="en-US" sz="2400" dirty="0" smtClean="0">
                <a:solidFill>
                  <a:schemeClr val="accent1"/>
                </a:solidFill>
              </a:rPr>
              <a:t> Final </a:t>
            </a:r>
            <a:r>
              <a:rPr lang="en-US" sz="2400" dirty="0" err="1" smtClean="0">
                <a:solidFill>
                  <a:schemeClr val="accent1"/>
                </a:solidFill>
              </a:rPr>
              <a:t>Brasileira</a:t>
            </a:r>
            <a:r>
              <a:rPr lang="en-US" sz="2400" dirty="0" smtClean="0">
                <a:solidFill>
                  <a:schemeClr val="accent1"/>
                </a:solidFill>
              </a:rPr>
              <a:t> 2015 (São Paulo)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Imagem 5" descr="time-fotos4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8572" y="4339351"/>
            <a:ext cx="3092803" cy="2048982"/>
          </a:xfrm>
          <a:prstGeom prst="rect">
            <a:avLst/>
          </a:prstGeom>
        </p:spPr>
      </p:pic>
      <p:pic>
        <p:nvPicPr>
          <p:cNvPr id="7" name="Imagem 6" descr="time-fotos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81772" y="4675668"/>
            <a:ext cx="3092803" cy="2048982"/>
          </a:xfrm>
          <a:prstGeom prst="rect">
            <a:avLst/>
          </a:prstGeom>
        </p:spPr>
      </p:pic>
      <p:pic>
        <p:nvPicPr>
          <p:cNvPr id="8" name="Imagem 7" descr="time-fotos29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60647" y="3886876"/>
            <a:ext cx="3092803" cy="2048982"/>
          </a:xfrm>
          <a:prstGeom prst="rect">
            <a:avLst/>
          </a:prstGeom>
        </p:spPr>
      </p:pic>
      <p:pic>
        <p:nvPicPr>
          <p:cNvPr id="11" name="Imagem 10" descr="time-fotos4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96072" y="2112826"/>
            <a:ext cx="3092803" cy="2048982"/>
          </a:xfrm>
          <a:prstGeom prst="rect">
            <a:avLst/>
          </a:prstGeom>
        </p:spPr>
      </p:pic>
      <p:pic>
        <p:nvPicPr>
          <p:cNvPr id="9" name="Imagem 8" descr="ufrgs-2015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1923" y="2305050"/>
            <a:ext cx="3245202" cy="2149946"/>
          </a:xfrm>
          <a:prstGeom prst="rect">
            <a:avLst/>
          </a:prstGeom>
        </p:spPr>
      </p:pic>
      <p:pic>
        <p:nvPicPr>
          <p:cNvPr id="12" name="Picture 8" descr="Y:\local\universidade\maratona\logomdp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Crescimento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competição</a:t>
            </a:r>
            <a:r>
              <a:rPr lang="en-US" sz="2400" dirty="0" smtClean="0">
                <a:solidFill>
                  <a:schemeClr val="accent1"/>
                </a:solidFill>
              </a:rPr>
              <a:t> no </a:t>
            </a:r>
            <a:r>
              <a:rPr lang="en-US" sz="2400" dirty="0" err="1" smtClean="0">
                <a:solidFill>
                  <a:schemeClr val="accent1"/>
                </a:solidFill>
              </a:rPr>
              <a:t>Brasil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  <p:pic>
        <p:nvPicPr>
          <p:cNvPr id="9" name="Imagem 8" descr="crescimento-maraton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2451" y="2057399"/>
            <a:ext cx="5326873" cy="4683690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286501" y="3647636"/>
            <a:ext cx="2609850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pt-BR" sz="1800" b="0" dirty="0" smtClean="0"/>
              <a:t>Fonte: Slides apresentados na Final Brasileira de 2015</a:t>
            </a:r>
            <a:br>
              <a:rPr lang="pt-BR" sz="1800" b="0" dirty="0" smtClean="0"/>
            </a:br>
            <a:r>
              <a:rPr lang="pt-BR" sz="1800" b="0" dirty="0" smtClean="0"/>
              <a:t>(Carlos E. Ferreira)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Premiação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Cópia do Troféu “Maratona de Programação” para o vencedor, o qual ganha automaticamente uma vaga para participar na Final Mundial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Outros </a:t>
            </a:r>
            <a:r>
              <a:rPr lang="pt-BR" sz="2000" i="1" dirty="0" smtClean="0"/>
              <a:t>n</a:t>
            </a:r>
            <a:r>
              <a:rPr lang="pt-BR" sz="2000" dirty="0" smtClean="0"/>
              <a:t> melhores colocados (um por universidade) podem ter direito a participar da Final Mundial, dependendo de vagas adicionais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Medalhas aos 10 primeiros colocados na final nacional</a:t>
            </a:r>
          </a:p>
          <a:p>
            <a:pPr lvl="1" eaLnBrk="1" hangingPunct="1"/>
            <a:r>
              <a:rPr lang="pt-BR" sz="1800" dirty="0" smtClean="0"/>
              <a:t>Ouro para os três primeiros</a:t>
            </a:r>
          </a:p>
          <a:p>
            <a:pPr lvl="1" eaLnBrk="1" hangingPunct="1"/>
            <a:r>
              <a:rPr lang="pt-BR" sz="1800" dirty="0" smtClean="0"/>
              <a:t>Prata para os três seguintes</a:t>
            </a:r>
          </a:p>
          <a:p>
            <a:pPr lvl="1" eaLnBrk="1" hangingPunct="1"/>
            <a:r>
              <a:rPr lang="pt-BR" sz="1800" dirty="0" smtClean="0"/>
              <a:t>Bronze para os demais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Por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que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participar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Vários motivos</a:t>
            </a:r>
          </a:p>
          <a:p>
            <a:pPr lvl="1" eaLnBrk="1" hangingPunct="1"/>
            <a:r>
              <a:rPr lang="pt-BR" sz="1800" dirty="0" smtClean="0"/>
              <a:t>Satisfação e desenvolvimento pessoal por resolver novos desafios</a:t>
            </a:r>
          </a:p>
          <a:p>
            <a:pPr lvl="1" eaLnBrk="1" hangingPunct="1"/>
            <a:r>
              <a:rPr lang="pt-BR" sz="1800" dirty="0" smtClean="0"/>
              <a:t>Espírito saudável de competição, representando sua instituição</a:t>
            </a:r>
            <a:endParaRPr lang="pt-BR" sz="2000" dirty="0" smtClean="0"/>
          </a:p>
          <a:p>
            <a:pPr lvl="1" eaLnBrk="1" hangingPunct="1"/>
            <a:r>
              <a:rPr lang="pt-BR" sz="1800" dirty="0" smtClean="0"/>
              <a:t>Instituições e organizações de TI valorizam a maratona</a:t>
            </a:r>
          </a:p>
          <a:p>
            <a:pPr lvl="1" eaLnBrk="1" hangingPunct="1"/>
            <a:r>
              <a:rPr lang="pt-BR" sz="1800" dirty="0" smtClean="0"/>
              <a:t>Conhecimentos adquiridos podem ser úteis na carreira</a:t>
            </a:r>
          </a:p>
          <a:p>
            <a:pPr lvl="1" eaLnBrk="1" hangingPunct="1"/>
            <a:r>
              <a:rPr lang="pt-BR" sz="1800" dirty="0" smtClean="0"/>
              <a:t>Novas amizades e contatos (acadêmicos e profissionais)</a:t>
            </a:r>
          </a:p>
          <a:p>
            <a:pPr lvl="1" eaLnBrk="1" hangingPunct="1"/>
            <a:r>
              <a:rPr lang="pt-BR" sz="1800" dirty="0" smtClean="0"/>
              <a:t>Possibilidade de participar da Final Mundial do ICPC</a:t>
            </a:r>
          </a:p>
          <a:p>
            <a:pPr lvl="1" eaLnBrk="1" hangingPunct="1"/>
            <a:r>
              <a:rPr lang="pt-BR" sz="1800" dirty="0" smtClean="0"/>
              <a:t>Premiações</a:t>
            </a:r>
          </a:p>
          <a:p>
            <a:pPr lvl="1" eaLnBrk="1" hangingPunct="1"/>
            <a:r>
              <a:rPr lang="pt-BR" sz="1800" dirty="0" smtClean="0"/>
              <a:t>Viagens, ...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Notas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Iniciais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pt-BR" sz="2000" dirty="0" smtClean="0"/>
              <a:t>O objetivo é divulgar a Maratona de Programação e motivar cada vez mais alunos e professores a se engajarem na competição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Fique à vontade para usar essa apresentação na sua escola ou instituição, e fazer modificações para adaptá-la ao contexto local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Fique à </a:t>
            </a:r>
            <a:r>
              <a:rPr lang="pt-BR" sz="2000" smtClean="0"/>
              <a:t>vontade também para </a:t>
            </a:r>
            <a:r>
              <a:rPr lang="pt-BR" sz="2000" dirty="0" smtClean="0"/>
              <a:t>redistribuir essa apresentação. O importante é motivar o maior número de pessoas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Correções e sugestões de melhorias serão muito bem vindas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competição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Os times (formados por 3 alunos) possuem 5 horas e apenas um computador para resolver um conjunto de problemas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A solução projetada para cada problema é submetida aos juízes de forma online. Se a solução estiver correta, 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endParaRPr lang="pt-BR" sz="2000" dirty="0" smtClean="0"/>
          </a:p>
          <a:p>
            <a:pPr eaLnBrk="1" hangingPunct="1"/>
            <a:endParaRPr lang="pt-BR" sz="2000" dirty="0" smtClean="0"/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Vence quem resolver mais problemas durante as 5 horas!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7" name="Imagem 6" descr="bal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4381" y="3866990"/>
            <a:ext cx="695238" cy="847619"/>
          </a:xfrm>
          <a:prstGeom prst="rect">
            <a:avLst/>
          </a:prstGeom>
        </p:spPr>
      </p:pic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grpSp>
        <p:nvGrpSpPr>
          <p:cNvPr id="2" name="Grupo 8"/>
          <p:cNvGrpSpPr/>
          <p:nvPr/>
        </p:nvGrpSpPr>
        <p:grpSpPr>
          <a:xfrm>
            <a:off x="2087563" y="2162175"/>
            <a:ext cx="4968875" cy="4481215"/>
            <a:chOff x="2362202" y="2352675"/>
            <a:chExt cx="4660900" cy="4290715"/>
          </a:xfrm>
        </p:grpSpPr>
        <p:pic>
          <p:nvPicPr>
            <p:cNvPr id="7" name="Imagem 6" descr="ufpe-champ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2202" y="2352675"/>
              <a:ext cx="4660900" cy="3495674"/>
            </a:xfrm>
            <a:prstGeom prst="rect">
              <a:avLst/>
            </a:prstGeom>
          </p:spPr>
        </p:pic>
        <p:sp>
          <p:nvSpPr>
            <p:cNvPr id="8" name="Retângulo 7"/>
            <p:cNvSpPr/>
            <p:nvPr/>
          </p:nvSpPr>
          <p:spPr>
            <a:xfrm>
              <a:off x="2651068" y="5997059"/>
              <a:ext cx="4083169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 eaLnBrk="1" hangingPunct="1"/>
              <a:r>
                <a:rPr lang="pt-BR" sz="1800" b="0" dirty="0" smtClean="0"/>
                <a:t>Time “Turing Indecisos” (UFPE),</a:t>
              </a:r>
              <a:br>
                <a:rPr lang="pt-BR" sz="1800" b="0" dirty="0" smtClean="0"/>
              </a:br>
              <a:r>
                <a:rPr lang="pt-BR" sz="1800" b="0" dirty="0" smtClean="0"/>
                <a:t>vencedor da Final Brasileira 2015</a:t>
              </a:r>
            </a:p>
          </p:txBody>
        </p:sp>
      </p:grpSp>
      <p:pic>
        <p:nvPicPr>
          <p:cNvPr id="9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competição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Tempo “corrigido” é a métrica usada como critério de desempate</a:t>
            </a:r>
          </a:p>
          <a:p>
            <a:pPr lvl="1" eaLnBrk="1" hangingPunct="1"/>
            <a:r>
              <a:rPr lang="pt-BR" sz="1800" dirty="0" smtClean="0"/>
              <a:t>Soma dos tempos dos problemas corretamente resolvidos</a:t>
            </a:r>
          </a:p>
          <a:p>
            <a:pPr lvl="1" eaLnBrk="1" hangingPunct="1"/>
            <a:endParaRPr lang="pt-BR" sz="1050" dirty="0" smtClean="0"/>
          </a:p>
          <a:p>
            <a:pPr lvl="1" eaLnBrk="1" hangingPunct="1"/>
            <a:r>
              <a:rPr lang="pt-BR" sz="1800" dirty="0" smtClean="0"/>
              <a:t>O tempo de um problema é dado pelo número de minutos decorridos desde o início da competição até a primeira submissão correta</a:t>
            </a:r>
          </a:p>
          <a:p>
            <a:pPr lvl="1" eaLnBrk="1" hangingPunct="1"/>
            <a:endParaRPr lang="pt-BR" sz="1050" dirty="0" smtClean="0"/>
          </a:p>
          <a:p>
            <a:pPr lvl="1" eaLnBrk="1" hangingPunct="1"/>
            <a:r>
              <a:rPr lang="pt-BR" sz="1800" dirty="0" smtClean="0"/>
              <a:t>Uma penalidade de 20 minutos é adicionada por cada submissão incorreta feita naquele problema antes da submissão correta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Algumas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regras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Vagas para a Final Nacional</a:t>
            </a:r>
          </a:p>
          <a:p>
            <a:pPr lvl="1" eaLnBrk="1" hangingPunct="1"/>
            <a:r>
              <a:rPr lang="pt-BR" sz="1800" b="1" dirty="0" smtClean="0"/>
              <a:t>Regra 1:</a:t>
            </a:r>
            <a:r>
              <a:rPr lang="pt-BR" sz="1800" dirty="0" smtClean="0"/>
              <a:t> ~ 25% atribuídas aos melhores times no </a:t>
            </a:r>
            <a:r>
              <a:rPr lang="pt-BR" sz="1800" i="1" dirty="0" smtClean="0"/>
              <a:t>ranking</a:t>
            </a:r>
            <a:r>
              <a:rPr lang="pt-BR" sz="1800" dirty="0" smtClean="0"/>
              <a:t> geral</a:t>
            </a:r>
          </a:p>
          <a:p>
            <a:pPr lvl="1" eaLnBrk="1" hangingPunct="1"/>
            <a:r>
              <a:rPr lang="pt-BR" sz="1800" b="1" dirty="0" smtClean="0"/>
              <a:t>Regra 2:</a:t>
            </a:r>
            <a:r>
              <a:rPr lang="pt-BR" sz="1800" dirty="0" smtClean="0"/>
              <a:t> ~ 65% alocadas para as sedes, por tamanho</a:t>
            </a:r>
          </a:p>
          <a:p>
            <a:pPr lvl="2" eaLnBrk="1" hangingPunct="1"/>
            <a:r>
              <a:rPr lang="pt-BR" sz="1800" dirty="0" smtClean="0"/>
              <a:t>A sede deve ter no mínimo 10 times e 5 escolas para ter uma vaga</a:t>
            </a:r>
          </a:p>
          <a:p>
            <a:pPr lvl="2" eaLnBrk="1" hangingPunct="1"/>
            <a:r>
              <a:rPr lang="pt-BR" sz="1800" dirty="0" smtClean="0"/>
              <a:t>As que não atingem esse limiar são agrupadas em supersedes</a:t>
            </a:r>
          </a:p>
          <a:p>
            <a:pPr lvl="1" eaLnBrk="1" hangingPunct="1"/>
            <a:r>
              <a:rPr lang="pt-BR" sz="1800" b="1" dirty="0" smtClean="0"/>
              <a:t>Regra 3:</a:t>
            </a:r>
            <a:r>
              <a:rPr lang="pt-BR" sz="1800" dirty="0" smtClean="0"/>
              <a:t> ~ 10% </a:t>
            </a:r>
            <a:r>
              <a:rPr lang="pt-BR" sz="1800" dirty="0" smtClean="0"/>
              <a:t>para </a:t>
            </a:r>
            <a:r>
              <a:rPr lang="pt-BR" sz="1800" dirty="0" smtClean="0"/>
              <a:t>times a critério do Comitê </a:t>
            </a:r>
            <a:r>
              <a:rPr lang="pt-BR" sz="1800" dirty="0" smtClean="0"/>
              <a:t>Diretor. Em 2015 foram:</a:t>
            </a:r>
            <a:endParaRPr lang="pt-BR" sz="1800" dirty="0" smtClean="0"/>
          </a:p>
          <a:p>
            <a:pPr lvl="3" eaLnBrk="1" hangingPunct="1"/>
            <a:r>
              <a:rPr lang="pt-BR" sz="1800" dirty="0" smtClean="0"/>
              <a:t>O melhor time da instituição anfitriã</a:t>
            </a:r>
          </a:p>
          <a:p>
            <a:pPr lvl="3" eaLnBrk="1" hangingPunct="1"/>
            <a:r>
              <a:rPr lang="pt-BR" sz="1800" dirty="0" smtClean="0"/>
              <a:t>O melhor time formado apenas por meninas</a:t>
            </a:r>
          </a:p>
          <a:p>
            <a:pPr lvl="3" eaLnBrk="1" hangingPunct="1"/>
            <a:r>
              <a:rPr lang="pt-BR" sz="1800" dirty="0" smtClean="0"/>
              <a:t>Os melhores times </a:t>
            </a:r>
            <a:r>
              <a:rPr lang="pt-BR" sz="1800" dirty="0" smtClean="0"/>
              <a:t>de </a:t>
            </a:r>
            <a:r>
              <a:rPr lang="pt-BR" sz="1800" dirty="0" smtClean="0"/>
              <a:t>estados ainda não representados na </a:t>
            </a:r>
            <a:r>
              <a:rPr lang="pt-BR" sz="1800" dirty="0" smtClean="0"/>
              <a:t>final</a:t>
            </a:r>
          </a:p>
          <a:p>
            <a:pPr lvl="3" eaLnBrk="1" hangingPunct="1"/>
            <a:endParaRPr lang="pt-BR" sz="1800" dirty="0" smtClean="0"/>
          </a:p>
          <a:p>
            <a:pPr eaLnBrk="1" hangingPunct="1"/>
            <a:r>
              <a:rPr lang="pt-BR" sz="2000" dirty="0" smtClean="0"/>
              <a:t>Os times devem resolver </a:t>
            </a:r>
            <a:r>
              <a:rPr lang="pt-BR" sz="2000" dirty="0" smtClean="0"/>
              <a:t>no mínimo </a:t>
            </a:r>
            <a:r>
              <a:rPr lang="pt-BR" sz="2000" dirty="0" smtClean="0"/>
              <a:t>2 problemas para se </a:t>
            </a:r>
            <a:r>
              <a:rPr lang="pt-BR" sz="2000" dirty="0" smtClean="0"/>
              <a:t>qualificar a uma vaga na final nacional</a:t>
            </a:r>
            <a:endParaRPr lang="pt-BR" sz="22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Algumas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regras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Os times devem ser composto por 3 alunos competidores e um técnico (e opcionalmente um aluno reserva)</a:t>
            </a:r>
          </a:p>
          <a:p>
            <a:pPr eaLnBrk="1" hangingPunct="1"/>
            <a:endParaRPr lang="pt-BR" sz="1800" dirty="0" smtClean="0"/>
          </a:p>
          <a:p>
            <a:pPr eaLnBrk="1" hangingPunct="1"/>
            <a:r>
              <a:rPr lang="pt-BR" sz="2000" dirty="0" smtClean="0"/>
              <a:t>Em 2016: para participar na maratona o aluno deve ter, no máximo</a:t>
            </a:r>
          </a:p>
          <a:p>
            <a:pPr lvl="1" eaLnBrk="1" hangingPunct="1"/>
            <a:r>
              <a:rPr lang="pt-BR" sz="1800" dirty="0" smtClean="0"/>
              <a:t>Iniciado o primeiro curso universitário em 2012 ou anos posteriores, </a:t>
            </a:r>
            <a:r>
              <a:rPr lang="pt-BR" sz="1800" b="1" dirty="0" smtClean="0"/>
              <a:t>OU</a:t>
            </a:r>
            <a:r>
              <a:rPr lang="pt-BR" sz="1800" dirty="0" smtClean="0"/>
              <a:t> nascido em 1993 ou anos posteriores (limites incrementados a cada ano)</a:t>
            </a:r>
          </a:p>
          <a:p>
            <a:pPr lvl="1" eaLnBrk="1" hangingPunct="1"/>
            <a:r>
              <a:rPr lang="pt-BR" sz="1800" dirty="0" smtClean="0"/>
              <a:t>Participado de uma final mundial da competição (limite fixo a cada ano)</a:t>
            </a:r>
          </a:p>
          <a:p>
            <a:pPr lvl="1" eaLnBrk="1" hangingPunct="1"/>
            <a:r>
              <a:rPr lang="pt-BR" sz="1800" dirty="0" smtClean="0"/>
              <a:t>Participado de quatro etapas regionais da competição (idem anterior)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prova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Cada problema contém</a:t>
            </a:r>
          </a:p>
          <a:p>
            <a:pPr lvl="1" eaLnBrk="1" hangingPunct="1"/>
            <a:r>
              <a:rPr lang="pt-BR" sz="1800" dirty="0" smtClean="0"/>
              <a:t>Informações de contextualização e enunciado</a:t>
            </a:r>
          </a:p>
          <a:p>
            <a:pPr lvl="1" eaLnBrk="1" hangingPunct="1"/>
            <a:r>
              <a:rPr lang="pt-BR" sz="1800" dirty="0" smtClean="0"/>
              <a:t>Descrição da formatação da entrada</a:t>
            </a:r>
          </a:p>
          <a:p>
            <a:pPr lvl="1" eaLnBrk="1" hangingPunct="1"/>
            <a:r>
              <a:rPr lang="pt-BR" sz="1800" dirty="0" smtClean="0"/>
              <a:t>Descrição da formatação para a saída</a:t>
            </a:r>
          </a:p>
          <a:p>
            <a:pPr lvl="1" eaLnBrk="1" hangingPunct="1"/>
            <a:r>
              <a:rPr lang="pt-BR" sz="1800" dirty="0" smtClean="0"/>
              <a:t>Exemplo de caso de teste de entrada</a:t>
            </a:r>
          </a:p>
          <a:p>
            <a:pPr lvl="1" eaLnBrk="1" hangingPunct="1"/>
            <a:r>
              <a:rPr lang="pt-BR" sz="1800" dirty="0" smtClean="0"/>
              <a:t>Exemplo de caso de teste de saída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7" name="Imagem 6" descr="caderno-problem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9767" y="1981199"/>
            <a:ext cx="3088133" cy="2657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Correção</a:t>
            </a:r>
            <a:r>
              <a:rPr lang="en-US" sz="2400" dirty="0" smtClean="0">
                <a:solidFill>
                  <a:schemeClr val="accent1"/>
                </a:solidFill>
              </a:rPr>
              <a:t> das </a:t>
            </a:r>
            <a:r>
              <a:rPr lang="en-US" sz="2400" dirty="0" err="1" smtClean="0">
                <a:solidFill>
                  <a:schemeClr val="accent1"/>
                </a:solidFill>
              </a:rPr>
              <a:t>submissões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Os juízes possuem </a:t>
            </a:r>
            <a:r>
              <a:rPr lang="pt-BR" sz="2000" b="1" dirty="0" smtClean="0"/>
              <a:t>casos de teste</a:t>
            </a:r>
            <a:r>
              <a:rPr lang="pt-BR" sz="2000" dirty="0" smtClean="0"/>
              <a:t> que são utilizados para testar a solução submetida</a:t>
            </a:r>
          </a:p>
          <a:p>
            <a:pPr lvl="1" eaLnBrk="1" hangingPunct="1"/>
            <a:r>
              <a:rPr lang="pt-BR" sz="1800" dirty="0" smtClean="0"/>
              <a:t>Eles contém instâncias bastante diferentes dos exemplos contidos nos problemas do caderno de questões</a:t>
            </a:r>
          </a:p>
          <a:p>
            <a:pPr lvl="1" eaLnBrk="1" hangingPunct="1"/>
            <a:r>
              <a:rPr lang="pt-BR" sz="1800" dirty="0" smtClean="0"/>
              <a:t>São mantidos em sigilo absoluto durante a competição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Cada submissão recebe apenas uma das seguintes respostas (os tipos de resposta podem variar de competição pra competição)</a:t>
            </a:r>
          </a:p>
          <a:p>
            <a:pPr eaLnBrk="1" hangingPunct="1"/>
            <a:endParaRPr lang="pt-BR" sz="20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14800" y="49399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Time </a:t>
            </a:r>
            <a:r>
              <a:rPr lang="pt-BR" sz="1800" dirty="0" err="1" smtClean="0">
                <a:solidFill>
                  <a:srgbClr val="FF0000"/>
                </a:solidFill>
              </a:rPr>
              <a:t>Limit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Exceeded</a:t>
            </a:r>
            <a:endParaRPr lang="pt-BR" sz="18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</a:t>
            </a:r>
            <a:r>
              <a:rPr lang="pt-BR" sz="1800" dirty="0" err="1" smtClean="0">
                <a:solidFill>
                  <a:srgbClr val="FF0000"/>
                </a:solidFill>
              </a:rPr>
              <a:t>Runtime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Error</a:t>
            </a:r>
            <a:endParaRPr lang="pt-BR" sz="18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Compile </a:t>
            </a:r>
            <a:r>
              <a:rPr lang="pt-BR" sz="1800" dirty="0" err="1" smtClean="0">
                <a:solidFill>
                  <a:srgbClr val="FF0000"/>
                </a:solidFill>
              </a:rPr>
              <a:t>Error</a:t>
            </a: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62607" y="49399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/>
            <a:r>
              <a:rPr lang="pt-BR" sz="1800" dirty="0" smtClean="0">
                <a:solidFill>
                  <a:schemeClr val="accent1"/>
                </a:solidFill>
              </a:rPr>
              <a:t>Yes</a:t>
            </a: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</a:t>
            </a:r>
            <a:r>
              <a:rPr lang="pt-BR" sz="1800" dirty="0" err="1" smtClean="0">
                <a:solidFill>
                  <a:srgbClr val="FF0000"/>
                </a:solidFill>
              </a:rPr>
              <a:t>Wrong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Answer</a:t>
            </a:r>
            <a:endParaRPr lang="pt-BR" sz="18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</a:t>
            </a:r>
            <a:r>
              <a:rPr lang="pt-BR" sz="1800" dirty="0" err="1" smtClean="0">
                <a:solidFill>
                  <a:srgbClr val="FF0000"/>
                </a:solidFill>
              </a:rPr>
              <a:t>Presentation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Error</a:t>
            </a:r>
            <a:endParaRPr lang="pt-BR" sz="1800" dirty="0" smtClean="0">
              <a:solidFill>
                <a:srgbClr val="FF0000"/>
              </a:solidFill>
            </a:endParaRPr>
          </a:p>
        </p:txBody>
      </p:sp>
      <p:pic>
        <p:nvPicPr>
          <p:cNvPr id="9" name="Imagem 8" descr="bal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6631" y="4915274"/>
            <a:ext cx="366669" cy="447035"/>
          </a:xfrm>
          <a:prstGeom prst="rect">
            <a:avLst/>
          </a:prstGeom>
        </p:spPr>
      </p:pic>
      <p:pic>
        <p:nvPicPr>
          <p:cNvPr id="10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Correção</a:t>
            </a:r>
            <a:r>
              <a:rPr lang="en-US" sz="2400" dirty="0" smtClean="0">
                <a:solidFill>
                  <a:schemeClr val="accent1"/>
                </a:solidFill>
              </a:rPr>
              <a:t> das </a:t>
            </a:r>
            <a:r>
              <a:rPr lang="en-US" sz="2400" dirty="0" err="1" smtClean="0">
                <a:solidFill>
                  <a:schemeClr val="accent1"/>
                </a:solidFill>
              </a:rPr>
              <a:t>submissões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1800" dirty="0" smtClean="0"/>
              <a:t>Um time não ganha pontos por problemas 90% resolvidos, </a:t>
            </a:r>
            <a:r>
              <a:rPr lang="pt-BR" sz="1800" dirty="0" err="1" smtClean="0"/>
              <a:t>elegência</a:t>
            </a:r>
            <a:r>
              <a:rPr lang="pt-BR" sz="1800" dirty="0" smtClean="0"/>
              <a:t> na implementação do algoritmo, ou algoritmos extremamente eficientes</a:t>
            </a:r>
          </a:p>
          <a:p>
            <a:endParaRPr lang="pt-BR" sz="1800" dirty="0" smtClean="0"/>
          </a:p>
          <a:p>
            <a:endParaRPr lang="pt-BR" sz="1800" dirty="0" smtClean="0"/>
          </a:p>
          <a:p>
            <a:endParaRPr lang="pt-BR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Durante a </a:t>
            </a:r>
            <a:r>
              <a:rPr lang="en-US" sz="2000" dirty="0" err="1" smtClean="0"/>
              <a:t>competição</a:t>
            </a:r>
            <a:r>
              <a:rPr lang="en-US" sz="2000" dirty="0" smtClean="0"/>
              <a:t>, o time </a:t>
            </a:r>
            <a:r>
              <a:rPr lang="en-US" sz="2000" dirty="0" err="1" smtClean="0"/>
              <a:t>pode</a:t>
            </a:r>
            <a:endParaRPr lang="en-US" sz="2000" dirty="0" smtClean="0"/>
          </a:p>
          <a:p>
            <a:pPr lvl="1"/>
            <a:r>
              <a:rPr lang="en-US" sz="1800" dirty="0" err="1" smtClean="0"/>
              <a:t>Solicitar</a:t>
            </a:r>
            <a:r>
              <a:rPr lang="en-US" sz="1800" dirty="0" smtClean="0"/>
              <a:t> </a:t>
            </a:r>
            <a:r>
              <a:rPr lang="en-US" sz="1800" dirty="0" err="1" smtClean="0"/>
              <a:t>esclarecimentos</a:t>
            </a:r>
            <a:r>
              <a:rPr lang="en-US" sz="1800" dirty="0" smtClean="0"/>
              <a:t> </a:t>
            </a:r>
            <a:r>
              <a:rPr lang="en-US" sz="1800" dirty="0" err="1" smtClean="0"/>
              <a:t>sobre</a:t>
            </a:r>
            <a:r>
              <a:rPr lang="en-US" sz="1800" dirty="0" smtClean="0"/>
              <a:t> um </a:t>
            </a:r>
            <a:r>
              <a:rPr lang="en-US" sz="1800" dirty="0" err="1" smtClean="0"/>
              <a:t>problema</a:t>
            </a:r>
            <a:endParaRPr lang="en-US" sz="1800" dirty="0" smtClean="0"/>
          </a:p>
          <a:p>
            <a:pPr lvl="1"/>
            <a:r>
              <a:rPr lang="en-US" sz="1800" dirty="0" err="1" smtClean="0"/>
              <a:t>Imprimir</a:t>
            </a:r>
            <a:r>
              <a:rPr lang="en-US" sz="1800" dirty="0" smtClean="0"/>
              <a:t> o </a:t>
            </a:r>
            <a:r>
              <a:rPr lang="en-US" sz="1800" dirty="0" err="1" smtClean="0"/>
              <a:t>código</a:t>
            </a:r>
            <a:r>
              <a:rPr lang="en-US" sz="1800" dirty="0" smtClean="0"/>
              <a:t> </a:t>
            </a:r>
            <a:r>
              <a:rPr lang="en-US" sz="1800" dirty="0" err="1" smtClean="0"/>
              <a:t>fonte</a:t>
            </a:r>
            <a:r>
              <a:rPr lang="en-US" sz="1800" dirty="0" smtClean="0"/>
              <a:t> de um </a:t>
            </a:r>
            <a:r>
              <a:rPr lang="en-US" sz="1800" dirty="0" err="1" smtClean="0"/>
              <a:t>problema</a:t>
            </a:r>
            <a:endParaRPr lang="en-US" sz="1800" dirty="0" smtClean="0"/>
          </a:p>
          <a:p>
            <a:pPr lvl="1"/>
            <a:r>
              <a:rPr lang="en-US" sz="1800" b="1" dirty="0" err="1" smtClean="0"/>
              <a:t>Pedir</a:t>
            </a:r>
            <a:r>
              <a:rPr lang="en-US" sz="1800" b="1" dirty="0" smtClean="0"/>
              <a:t> </a:t>
            </a:r>
            <a:r>
              <a:rPr lang="en-US" sz="1800" b="1" dirty="0" err="1" smtClean="0"/>
              <a:t>socorro</a:t>
            </a:r>
            <a:r>
              <a:rPr lang="en-US" sz="1800" b="1" dirty="0" smtClean="0"/>
              <a:t>!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708588" y="2887378"/>
            <a:ext cx="57268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 err="1" smtClean="0"/>
              <a:t>The</a:t>
            </a:r>
            <a:r>
              <a:rPr lang="pt-BR" sz="1800" dirty="0" smtClean="0"/>
              <a:t> </a:t>
            </a:r>
            <a:r>
              <a:rPr lang="pt-BR" sz="1800" dirty="0" err="1" smtClean="0"/>
              <a:t>fastest</a:t>
            </a:r>
            <a:r>
              <a:rPr lang="pt-BR" sz="1800" dirty="0" smtClean="0"/>
              <a:t> </a:t>
            </a:r>
            <a:r>
              <a:rPr lang="pt-BR" sz="1800" dirty="0" err="1" smtClean="0"/>
              <a:t>programmers</a:t>
            </a:r>
            <a:r>
              <a:rPr lang="pt-BR" sz="1800" dirty="0" smtClean="0"/>
              <a:t>, as </a:t>
            </a:r>
            <a:r>
              <a:rPr lang="pt-BR" sz="1800" dirty="0" err="1" smtClean="0"/>
              <a:t>opposed</a:t>
            </a:r>
            <a:r>
              <a:rPr lang="pt-BR" sz="1800" dirty="0" smtClean="0"/>
              <a:t> to </a:t>
            </a:r>
            <a:r>
              <a:rPr lang="pt-BR" sz="1800" dirty="0" err="1" smtClean="0"/>
              <a:t>the</a:t>
            </a:r>
            <a:r>
              <a:rPr lang="pt-BR" sz="1800" dirty="0" smtClean="0"/>
              <a:t> </a:t>
            </a:r>
            <a:r>
              <a:rPr lang="pt-BR" sz="1800" dirty="0" err="1" smtClean="0"/>
              <a:t>fastest</a:t>
            </a:r>
            <a:r>
              <a:rPr lang="pt-BR" sz="1800" dirty="0" smtClean="0"/>
              <a:t> </a:t>
            </a:r>
            <a:r>
              <a:rPr lang="pt-BR" sz="1800" dirty="0" err="1" smtClean="0"/>
              <a:t>programs</a:t>
            </a:r>
            <a:r>
              <a:rPr lang="pt-BR" sz="1800" dirty="0" smtClean="0"/>
              <a:t>, </a:t>
            </a:r>
            <a:r>
              <a:rPr lang="pt-BR" sz="1800" dirty="0" err="1" smtClean="0"/>
              <a:t>win</a:t>
            </a:r>
            <a:r>
              <a:rPr lang="pt-BR" sz="1800" dirty="0" smtClean="0"/>
              <a:t> (</a:t>
            </a:r>
            <a:r>
              <a:rPr lang="pt-BR" sz="1800" i="1" dirty="0" smtClean="0"/>
              <a:t>Programming </a:t>
            </a:r>
            <a:r>
              <a:rPr lang="pt-BR" sz="1800" i="1" dirty="0" err="1" smtClean="0"/>
              <a:t>Challenges</a:t>
            </a:r>
            <a:r>
              <a:rPr lang="pt-BR" sz="1800" dirty="0" smtClean="0"/>
              <a:t>)</a:t>
            </a:r>
            <a:endParaRPr lang="pt-BR" sz="1800" dirty="0"/>
          </a:p>
        </p:txBody>
      </p:sp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Como se </a:t>
            </a:r>
            <a:r>
              <a:rPr lang="en-US" sz="2400" dirty="0" err="1" smtClean="0">
                <a:solidFill>
                  <a:schemeClr val="accent1"/>
                </a:solidFill>
              </a:rPr>
              <a:t>preparar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6725" y="2133174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Escolher uma linguagem de programação e se tornar </a:t>
            </a:r>
            <a:r>
              <a:rPr lang="pt-BR" sz="2000" i="1" dirty="0" smtClean="0"/>
              <a:t>perito</a:t>
            </a:r>
            <a:r>
              <a:rPr lang="pt-BR" sz="2000" dirty="0" smtClean="0"/>
              <a:t> nela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Ter noções de complexidade de algoritmos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Dominar</a:t>
            </a:r>
          </a:p>
          <a:p>
            <a:pPr lvl="1" eaLnBrk="1" hangingPunct="1"/>
            <a:r>
              <a:rPr lang="pt-BR" sz="1800" dirty="0" smtClean="0"/>
              <a:t>Tratamento de entrada e saída de dados</a:t>
            </a:r>
          </a:p>
          <a:p>
            <a:pPr lvl="1" eaLnBrk="1" hangingPunct="1"/>
            <a:r>
              <a:rPr lang="pt-BR" sz="1800" dirty="0" smtClean="0"/>
              <a:t>Estruturas de dados básicas</a:t>
            </a:r>
          </a:p>
          <a:p>
            <a:pPr lvl="1" eaLnBrk="1" hangingPunct="1"/>
            <a:r>
              <a:rPr lang="pt-BR" sz="1800" dirty="0" smtClean="0"/>
              <a:t>Algoritmos e técnicas de </a:t>
            </a:r>
            <a:r>
              <a:rPr lang="pt-BR" sz="1800" dirty="0" smtClean="0"/>
              <a:t>programação</a:t>
            </a:r>
            <a:endParaRPr lang="pt-BR" sz="18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Como se </a:t>
            </a:r>
            <a:r>
              <a:rPr lang="en-US" sz="2400" dirty="0" err="1" smtClean="0">
                <a:solidFill>
                  <a:schemeClr val="accent1"/>
                </a:solidFill>
              </a:rPr>
              <a:t>preparar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Para o time</a:t>
            </a:r>
          </a:p>
          <a:p>
            <a:pPr lvl="1" eaLnBrk="1" hangingPunct="1"/>
            <a:r>
              <a:rPr lang="pt-BR" sz="1800" dirty="0" smtClean="0"/>
              <a:t>Conhecer as habilidades e fraquezas de cada um dos colegas</a:t>
            </a:r>
          </a:p>
          <a:p>
            <a:pPr lvl="1" eaLnBrk="1" hangingPunct="1"/>
            <a:r>
              <a:rPr lang="pt-BR" sz="1800" dirty="0" smtClean="0"/>
              <a:t>Treinar simulando as mesmas condições que a competição real (um computador, caderno de problemas, tempo limitado, etc.)</a:t>
            </a:r>
          </a:p>
          <a:p>
            <a:pPr lvl="1" eaLnBrk="1" hangingPunct="1"/>
            <a:endParaRPr lang="pt-BR" sz="2000" dirty="0" smtClean="0"/>
          </a:p>
          <a:p>
            <a:r>
              <a:rPr lang="en-US" sz="2000" dirty="0" err="1" smtClean="0"/>
              <a:t>Há</a:t>
            </a:r>
            <a:r>
              <a:rPr lang="en-US" sz="2000" dirty="0" smtClean="0"/>
              <a:t> sites com </a:t>
            </a:r>
            <a:r>
              <a:rPr lang="en-US" sz="2000" dirty="0" err="1" smtClean="0"/>
              <a:t>juízes</a:t>
            </a:r>
            <a:r>
              <a:rPr lang="en-US" sz="2000" dirty="0" smtClean="0"/>
              <a:t> </a:t>
            </a:r>
            <a:r>
              <a:rPr lang="en-US" sz="2000" i="1" dirty="0" err="1" smtClean="0"/>
              <a:t>robô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podem</a:t>
            </a:r>
            <a:r>
              <a:rPr lang="en-US" sz="2000" dirty="0" smtClean="0"/>
              <a:t> ser </a:t>
            </a:r>
            <a:r>
              <a:rPr lang="en-US" sz="2000" dirty="0" err="1" smtClean="0"/>
              <a:t>utilizados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treinamento</a:t>
            </a:r>
            <a:endParaRPr lang="en-US" sz="2000" dirty="0" smtClean="0"/>
          </a:p>
          <a:p>
            <a:pPr lvl="1"/>
            <a:r>
              <a:rPr lang="en-US" sz="1800" dirty="0" smtClean="0"/>
              <a:t>https://icpc.kattis.com/problems/ (</a:t>
            </a:r>
            <a:r>
              <a:rPr lang="en-US" sz="1800" dirty="0" err="1" smtClean="0"/>
              <a:t>Problemas</a:t>
            </a:r>
            <a:r>
              <a:rPr lang="en-US" sz="1800" dirty="0" smtClean="0"/>
              <a:t> </a:t>
            </a:r>
            <a:r>
              <a:rPr lang="en-US" sz="1800" dirty="0" err="1" smtClean="0"/>
              <a:t>da</a:t>
            </a:r>
            <a:r>
              <a:rPr lang="en-US" sz="1800" dirty="0" smtClean="0"/>
              <a:t> </a:t>
            </a:r>
            <a:r>
              <a:rPr lang="en-US" sz="1800" dirty="0" err="1" smtClean="0"/>
              <a:t>mundial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https://uva.onlinejudge.org/ (</a:t>
            </a:r>
            <a:r>
              <a:rPr lang="en-US" sz="1800" dirty="0" err="1" smtClean="0"/>
              <a:t>Universidade</a:t>
            </a:r>
            <a:r>
              <a:rPr lang="en-US" sz="1800" dirty="0" smtClean="0"/>
              <a:t> de Valladolid)</a:t>
            </a:r>
          </a:p>
          <a:p>
            <a:pPr lvl="1"/>
            <a:r>
              <a:rPr lang="en-US" sz="1800" dirty="0" smtClean="0"/>
              <a:t>http://urionlinejudge.com.br/ (URI – </a:t>
            </a:r>
            <a:r>
              <a:rPr lang="en-US" sz="1800" dirty="0" err="1" smtClean="0"/>
              <a:t>excelente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veteranos</a:t>
            </a:r>
            <a:r>
              <a:rPr lang="en-US" sz="1800" dirty="0" smtClean="0"/>
              <a:t> e </a:t>
            </a:r>
            <a:r>
              <a:rPr lang="en-US" sz="1800" dirty="0" err="1" smtClean="0"/>
              <a:t>iniciantes</a:t>
            </a:r>
            <a:r>
              <a:rPr lang="en-US" sz="1800" dirty="0" smtClean="0"/>
              <a:t>)</a:t>
            </a:r>
          </a:p>
          <a:p>
            <a:pPr lvl="1"/>
            <a:endParaRPr lang="en-US" sz="18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smtClean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sz="2000" b="1" dirty="0" err="1" smtClean="0"/>
              <a:t>Olimpíada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Internacional</a:t>
            </a:r>
            <a:r>
              <a:rPr lang="en-US" sz="2000" b="1" dirty="0" smtClean="0"/>
              <a:t> de </a:t>
            </a:r>
            <a:r>
              <a:rPr lang="en-US" sz="2000" b="1" dirty="0" err="1" smtClean="0"/>
              <a:t>Informática</a:t>
            </a:r>
            <a:r>
              <a:rPr lang="en-US" sz="2000" b="1" dirty="0" smtClean="0"/>
              <a:t> (IOI)</a:t>
            </a:r>
          </a:p>
          <a:p>
            <a:pPr eaLnBrk="1" hangingPunct="1"/>
            <a:endParaRPr lang="en-US" sz="2000" b="1" dirty="0" smtClean="0"/>
          </a:p>
          <a:p>
            <a:pPr eaLnBrk="1" hangingPunct="1"/>
            <a:r>
              <a:rPr lang="en-US" sz="2000" b="1" dirty="0" err="1" smtClean="0"/>
              <a:t>Olimpíada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Brasileira</a:t>
            </a:r>
            <a:r>
              <a:rPr lang="en-US" sz="2000" b="1" dirty="0" smtClean="0"/>
              <a:t> de </a:t>
            </a:r>
            <a:r>
              <a:rPr lang="en-US" sz="2000" b="1" dirty="0" err="1" smtClean="0"/>
              <a:t>Informática</a:t>
            </a:r>
            <a:r>
              <a:rPr lang="en-US" sz="2000" b="1" dirty="0" smtClean="0"/>
              <a:t> (OBI)</a:t>
            </a:r>
          </a:p>
          <a:p>
            <a:pPr eaLnBrk="1" hangingPunct="1"/>
            <a:endParaRPr lang="en-US" sz="2000" b="1" dirty="0" smtClean="0"/>
          </a:p>
          <a:p>
            <a:pPr eaLnBrk="1" hangingPunct="1"/>
            <a:r>
              <a:rPr lang="en-US" sz="2000" b="1" dirty="0" smtClean="0"/>
              <a:t>International Collegiate Programming Contest (ICPC)</a:t>
            </a:r>
          </a:p>
          <a:p>
            <a:pPr eaLnBrk="1" hangingPunct="1"/>
            <a:endParaRPr lang="pt-BR" sz="2000" b="1" dirty="0" smtClean="0"/>
          </a:p>
          <a:p>
            <a:pPr eaLnBrk="1" hangingPunct="1"/>
            <a:r>
              <a:rPr lang="pt-BR" sz="2000" b="1" dirty="0" smtClean="0"/>
              <a:t>Maratona de Programação</a:t>
            </a:r>
            <a:endParaRPr lang="pt-BR" sz="1800" b="1" dirty="0" smtClean="0"/>
          </a:p>
          <a:p>
            <a:pPr eaLnBrk="1" hangingPunct="1"/>
            <a:endParaRPr lang="pt-BR" sz="2000" b="1" dirty="0" smtClean="0"/>
          </a:p>
          <a:p>
            <a:pPr eaLnBrk="1" hangingPunct="1"/>
            <a:r>
              <a:rPr lang="pt-BR" sz="2000" b="1" dirty="0" smtClean="0"/>
              <a:t>Considerações Finais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Como se </a:t>
            </a:r>
            <a:r>
              <a:rPr lang="en-US" sz="2400" dirty="0" err="1" smtClean="0">
                <a:solidFill>
                  <a:schemeClr val="accent1"/>
                </a:solidFill>
              </a:rPr>
              <a:t>preparar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Principais referencias sobre o assunto</a:t>
            </a:r>
          </a:p>
          <a:p>
            <a:pPr lvl="1" eaLnBrk="1" hangingPunct="1"/>
            <a:r>
              <a:rPr lang="pt-BR" sz="1600" b="1" dirty="0" err="1" smtClean="0"/>
              <a:t>Competitive</a:t>
            </a:r>
            <a:r>
              <a:rPr lang="pt-BR" sz="1600" b="1" dirty="0" smtClean="0"/>
              <a:t> </a:t>
            </a:r>
            <a:r>
              <a:rPr lang="pt-BR" sz="1600" b="1" dirty="0" smtClean="0"/>
              <a:t>Programming</a:t>
            </a:r>
            <a:r>
              <a:rPr lang="pt-BR" sz="1600" dirty="0" smtClean="0"/>
              <a:t>: </a:t>
            </a:r>
            <a:r>
              <a:rPr lang="pt-BR" sz="1600" dirty="0" err="1" smtClean="0"/>
              <a:t>The</a:t>
            </a:r>
            <a:r>
              <a:rPr lang="pt-BR" sz="1600" dirty="0" smtClean="0"/>
              <a:t> </a:t>
            </a:r>
            <a:r>
              <a:rPr lang="pt-BR" sz="1600" dirty="0" err="1" smtClean="0"/>
              <a:t>New</a:t>
            </a:r>
            <a:r>
              <a:rPr lang="pt-BR" sz="1600" dirty="0" smtClean="0"/>
              <a:t> </a:t>
            </a:r>
            <a:r>
              <a:rPr lang="pt-BR" sz="1600" dirty="0" err="1" smtClean="0"/>
              <a:t>Lower</a:t>
            </a:r>
            <a:r>
              <a:rPr lang="pt-BR" sz="1600" dirty="0" smtClean="0"/>
              <a:t> </a:t>
            </a:r>
            <a:r>
              <a:rPr lang="pt-BR" sz="1600" dirty="0" err="1" smtClean="0"/>
              <a:t>Bound</a:t>
            </a:r>
            <a:r>
              <a:rPr lang="pt-BR" sz="1600" dirty="0" smtClean="0"/>
              <a:t> </a:t>
            </a:r>
            <a:r>
              <a:rPr lang="pt-BR" sz="1600" dirty="0" err="1" smtClean="0"/>
              <a:t>of</a:t>
            </a:r>
            <a:r>
              <a:rPr lang="pt-BR" sz="1600" dirty="0" smtClean="0"/>
              <a:t> Programming </a:t>
            </a:r>
            <a:r>
              <a:rPr lang="pt-BR" sz="1600" dirty="0" err="1" smtClean="0"/>
              <a:t>Contests</a:t>
            </a:r>
            <a:r>
              <a:rPr lang="pt-BR" sz="1600" dirty="0" smtClean="0"/>
              <a:t>. Steven </a:t>
            </a:r>
            <a:r>
              <a:rPr lang="pt-BR" sz="1600" dirty="0" err="1" smtClean="0"/>
              <a:t>Halim</a:t>
            </a:r>
            <a:r>
              <a:rPr lang="pt-BR" sz="1600" dirty="0" smtClean="0"/>
              <a:t>, Felix </a:t>
            </a:r>
            <a:r>
              <a:rPr lang="pt-BR" sz="1600" dirty="0" err="1" smtClean="0"/>
              <a:t>Halim</a:t>
            </a:r>
            <a:r>
              <a:rPr lang="pt-BR" sz="1600" dirty="0" smtClean="0"/>
              <a:t>. </a:t>
            </a:r>
          </a:p>
          <a:p>
            <a:pPr lvl="1" eaLnBrk="1" hangingPunct="1"/>
            <a:r>
              <a:rPr lang="pt-BR" sz="1600" b="1" dirty="0" smtClean="0"/>
              <a:t>Programming </a:t>
            </a:r>
            <a:r>
              <a:rPr lang="pt-BR" sz="1600" b="1" dirty="0" err="1" smtClean="0"/>
              <a:t>Challenges</a:t>
            </a:r>
            <a:r>
              <a:rPr lang="pt-BR" sz="1600" dirty="0" smtClean="0"/>
              <a:t>: </a:t>
            </a:r>
            <a:r>
              <a:rPr lang="pt-BR" sz="1600" dirty="0" err="1" smtClean="0"/>
              <a:t>The</a:t>
            </a:r>
            <a:r>
              <a:rPr lang="pt-BR" sz="1600" dirty="0" smtClean="0"/>
              <a:t> Programming </a:t>
            </a:r>
            <a:r>
              <a:rPr lang="pt-BR" sz="1600" dirty="0" err="1" smtClean="0"/>
              <a:t>Contest</a:t>
            </a:r>
            <a:r>
              <a:rPr lang="pt-BR" sz="1600" dirty="0" smtClean="0"/>
              <a:t> Training Manual. Steven S. </a:t>
            </a:r>
            <a:r>
              <a:rPr lang="pt-BR" sz="1600" dirty="0" err="1" smtClean="0"/>
              <a:t>Skiena</a:t>
            </a:r>
            <a:r>
              <a:rPr lang="pt-BR" sz="1600" dirty="0" smtClean="0"/>
              <a:t> Miguel A. </a:t>
            </a:r>
            <a:r>
              <a:rPr lang="pt-BR" sz="1600" dirty="0" err="1" smtClean="0"/>
              <a:t>Revilla</a:t>
            </a:r>
            <a:r>
              <a:rPr lang="pt-BR" sz="1600" dirty="0" smtClean="0"/>
              <a:t>.</a:t>
            </a:r>
          </a:p>
          <a:p>
            <a:pPr lvl="1" eaLnBrk="1" hangingPunct="1"/>
            <a:r>
              <a:rPr lang="pt-BR" sz="1600" b="1" dirty="0" err="1" smtClean="0"/>
              <a:t>Introduction</a:t>
            </a:r>
            <a:r>
              <a:rPr lang="pt-BR" sz="1600" b="1" dirty="0" smtClean="0"/>
              <a:t> to </a:t>
            </a:r>
            <a:r>
              <a:rPr lang="pt-BR" sz="1600" b="1" dirty="0" err="1" smtClean="0"/>
              <a:t>Algorithms</a:t>
            </a:r>
            <a:r>
              <a:rPr lang="pt-BR" sz="1600" dirty="0" smtClean="0"/>
              <a:t>. Thomas H. </a:t>
            </a:r>
            <a:r>
              <a:rPr lang="pt-BR" sz="1600" dirty="0" err="1" smtClean="0"/>
              <a:t>Cormen</a:t>
            </a:r>
            <a:r>
              <a:rPr lang="pt-BR" sz="1600" dirty="0" smtClean="0"/>
              <a:t>.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1401414" y="4267200"/>
            <a:ext cx="6341173" cy="2063764"/>
            <a:chOff x="1137937" y="3873514"/>
            <a:chExt cx="7043545" cy="2476500"/>
          </a:xfrm>
        </p:grpSpPr>
        <p:pic>
          <p:nvPicPr>
            <p:cNvPr id="7" name="Imagem 6" descr="cormen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71682" y="3873514"/>
              <a:ext cx="2209800" cy="2476500"/>
            </a:xfrm>
            <a:prstGeom prst="rect">
              <a:avLst/>
            </a:prstGeom>
          </p:spPr>
        </p:pic>
        <p:pic>
          <p:nvPicPr>
            <p:cNvPr id="8" name="Imagem 7" descr="programming_challenges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9905" y="3878277"/>
              <a:ext cx="1885950" cy="2466975"/>
            </a:xfrm>
            <a:prstGeom prst="rect">
              <a:avLst/>
            </a:prstGeom>
          </p:spPr>
        </p:pic>
        <p:pic>
          <p:nvPicPr>
            <p:cNvPr id="10" name="Imagem 9" descr="competitive_programming_book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7937" y="3878764"/>
              <a:ext cx="1716141" cy="2466000"/>
            </a:xfrm>
            <a:prstGeom prst="rect">
              <a:avLst/>
            </a:prstGeom>
          </p:spPr>
        </p:pic>
      </p:grpSp>
      <p:pic>
        <p:nvPicPr>
          <p:cNvPr id="9" name="Picture 8" descr="Y:\local\universidade\maratona\logomd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Como se </a:t>
            </a:r>
            <a:r>
              <a:rPr lang="en-US" sz="2400" dirty="0" err="1" smtClean="0">
                <a:solidFill>
                  <a:schemeClr val="accent1"/>
                </a:solidFill>
              </a:rPr>
              <a:t>preparar</a:t>
            </a:r>
            <a:r>
              <a:rPr lang="en-US" sz="2400" dirty="0" smtClean="0">
                <a:solidFill>
                  <a:schemeClr val="accent1"/>
                </a:solidFill>
              </a:rPr>
              <a:t>?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720965" y="2096185"/>
            <a:ext cx="7702071" cy="4495114"/>
            <a:chOff x="538532" y="2096185"/>
            <a:chExt cx="7702071" cy="4495114"/>
          </a:xfrm>
        </p:grpSpPr>
        <p:pic>
          <p:nvPicPr>
            <p:cNvPr id="7" name="Imagem 6" descr="pagina_maratona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8532" y="2651366"/>
              <a:ext cx="3638541" cy="3939933"/>
            </a:xfrm>
            <a:prstGeom prst="rect">
              <a:avLst/>
            </a:prstGeom>
          </p:spPr>
        </p:pic>
        <p:pic>
          <p:nvPicPr>
            <p:cNvPr id="8" name="Imagem 7" descr="grupo_maratona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9122" y="2610866"/>
              <a:ext cx="3441481" cy="3939932"/>
            </a:xfrm>
            <a:prstGeom prst="rect">
              <a:avLst/>
            </a:prstGeom>
          </p:spPr>
        </p:pic>
        <p:sp>
          <p:nvSpPr>
            <p:cNvPr id="9" name="Retângulo 8"/>
            <p:cNvSpPr/>
            <p:nvPr/>
          </p:nvSpPr>
          <p:spPr>
            <a:xfrm>
              <a:off x="662352" y="2096185"/>
              <a:ext cx="3390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eaLnBrk="1" hangingPunct="1"/>
              <a:r>
                <a:rPr lang="pt-BR" sz="1800" b="0" dirty="0" smtClean="0"/>
                <a:t>Página </a:t>
              </a:r>
              <a:r>
                <a:rPr lang="pt-BR" sz="1800" b="0" dirty="0" err="1" smtClean="0"/>
                <a:t>Facebook</a:t>
              </a:r>
              <a:r>
                <a:rPr lang="pt-BR" sz="1800" b="0" dirty="0" smtClean="0"/>
                <a:t> Maratona</a:t>
              </a: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4824412" y="2096185"/>
              <a:ext cx="33909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eaLnBrk="1" hangingPunct="1"/>
              <a:r>
                <a:rPr lang="pt-BR" sz="1800" b="0" dirty="0" smtClean="0"/>
                <a:t>Grupo </a:t>
              </a:r>
              <a:r>
                <a:rPr lang="pt-BR" sz="1800" b="0" dirty="0" err="1" smtClean="0"/>
                <a:t>Facebook</a:t>
              </a:r>
              <a:r>
                <a:rPr lang="pt-BR" sz="1800" b="0" dirty="0" smtClean="0"/>
                <a:t> Maratona</a:t>
              </a:r>
            </a:p>
          </p:txBody>
        </p:sp>
      </p:grpSp>
      <p:pic>
        <p:nvPicPr>
          <p:cNvPr id="12" name="Picture 8" descr="Y:\local\universidade\maratona\logomdp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Considerações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Finais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 smtClean="0"/>
              <a:t>Competições de programação</a:t>
            </a:r>
            <a:br>
              <a:rPr lang="pt-BR" sz="2000" dirty="0" smtClean="0"/>
            </a:br>
            <a:r>
              <a:rPr lang="pt-BR" sz="2000" dirty="0" smtClean="0"/>
              <a:t>são muito empolgantes!</a:t>
            </a:r>
          </a:p>
          <a:p>
            <a:pPr lvl="1"/>
            <a:r>
              <a:rPr lang="pt-BR" sz="1800" dirty="0" smtClean="0"/>
              <a:t>Vários benefícios e possibilidades</a:t>
            </a:r>
            <a:br>
              <a:rPr lang="pt-BR" sz="1800" dirty="0" smtClean="0"/>
            </a:br>
            <a:r>
              <a:rPr lang="pt-BR" sz="1800" dirty="0" smtClean="0"/>
              <a:t>(acadêmicas e na indústria</a:t>
            </a:r>
            <a:r>
              <a:rPr lang="pt-BR" sz="1800" dirty="0" smtClean="0"/>
              <a:t>)</a:t>
            </a:r>
          </a:p>
          <a:p>
            <a:pPr lvl="1"/>
            <a:r>
              <a:rPr lang="pt-BR" sz="1800" dirty="0" smtClean="0"/>
              <a:t>Proporcionam </a:t>
            </a:r>
            <a:r>
              <a:rPr lang="pt-BR" sz="1800" dirty="0" smtClean="0"/>
              <a:t>o desenvolvimento</a:t>
            </a:r>
            <a:br>
              <a:rPr lang="pt-BR" sz="1800" dirty="0" smtClean="0"/>
            </a:br>
            <a:r>
              <a:rPr lang="pt-BR" sz="1800" dirty="0" smtClean="0"/>
              <a:t>de habilidades pessoais</a:t>
            </a:r>
          </a:p>
          <a:p>
            <a:endParaRPr lang="pt-BR" sz="2000" dirty="0" smtClean="0"/>
          </a:p>
          <a:p>
            <a:r>
              <a:rPr lang="pt-BR" sz="2000" dirty="0" smtClean="0"/>
              <a:t>Várias competições e</a:t>
            </a:r>
            <a:br>
              <a:rPr lang="pt-BR" sz="2000" dirty="0" smtClean="0"/>
            </a:br>
            <a:r>
              <a:rPr lang="pt-BR" sz="2000" dirty="0" smtClean="0"/>
              <a:t>oportunidades</a:t>
            </a:r>
            <a:r>
              <a:rPr lang="pt-BR" sz="2000" dirty="0" smtClean="0"/>
              <a:t> </a:t>
            </a:r>
            <a:r>
              <a:rPr lang="pt-BR" sz="2000" dirty="0" smtClean="0"/>
              <a:t>para participar</a:t>
            </a:r>
            <a:endParaRPr lang="pt-BR" sz="2000" dirty="0" smtClean="0"/>
          </a:p>
        </p:txBody>
      </p:sp>
      <p:pic>
        <p:nvPicPr>
          <p:cNvPr id="7" name="Imagem 6" descr="final-mundial-201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05350" y="1295401"/>
            <a:ext cx="3867149" cy="2900362"/>
          </a:xfrm>
          <a:prstGeom prst="rect">
            <a:avLst/>
          </a:prstGeom>
        </p:spPr>
      </p:pic>
      <p:pic>
        <p:nvPicPr>
          <p:cNvPr id="8" name="Imagem 7" descr="icm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9675" y="3962400"/>
            <a:ext cx="3976688" cy="2651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Considerações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Finais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 smtClean="0"/>
              <a:t>Junte-se a esse esforço!</a:t>
            </a:r>
            <a:endParaRPr lang="pt-BR" sz="1800" dirty="0" smtClean="0"/>
          </a:p>
        </p:txBody>
      </p:sp>
      <p:pic>
        <p:nvPicPr>
          <p:cNvPr id="4" name="Imagem 3" descr="masp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64431" y="2047875"/>
            <a:ext cx="6815138" cy="454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Agradecimentos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 smtClean="0"/>
              <a:t>Essa apresentação foi montada pela primeira vez em 2005, para motivar os alunos da UFPA em Belém a participar da maratona</a:t>
            </a:r>
          </a:p>
          <a:p>
            <a:endParaRPr lang="pt-BR" sz="2000" dirty="0" smtClean="0"/>
          </a:p>
          <a:p>
            <a:r>
              <a:rPr lang="pt-BR" sz="2000" dirty="0" smtClean="0"/>
              <a:t>Desde então, várias pessoas contribuíram (direta ou indiretamente) para sua evolução. Meu reconhecimento especial para</a:t>
            </a:r>
            <a:endParaRPr lang="pt-BR" sz="1600" dirty="0" smtClean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962025" y="3825875"/>
          <a:ext cx="7219950" cy="21653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9975"/>
                <a:gridCol w="3609975"/>
              </a:tblGrid>
              <a:tr h="2165350">
                <a:tc>
                  <a:txBody>
                    <a:bodyPr/>
                    <a:lstStyle/>
                    <a:p>
                      <a:pPr marL="180975" lvl="1" indent="-180975">
                        <a:buFont typeface="Arial" pitchFamily="34" charset="0"/>
                        <a:buChar char="•"/>
                      </a:pPr>
                      <a:r>
                        <a:rPr lang="pt-BR" sz="1400" dirty="0" smtClean="0"/>
                        <a:t>Carlos E. Ferreira (IME-USP)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</a:pPr>
                      <a:r>
                        <a:rPr lang="pt-BR" sz="1400" dirty="0" smtClean="0"/>
                        <a:t>Joel Uchoa (UFC)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</a:pPr>
                      <a:r>
                        <a:rPr lang="pt-BR" sz="1400" dirty="0" smtClean="0"/>
                        <a:t>Cássio P. Campos (</a:t>
                      </a:r>
                      <a:r>
                        <a:rPr lang="pt-BR" sz="1400" dirty="0" err="1" smtClean="0"/>
                        <a:t>Queen’s</a:t>
                      </a:r>
                      <a:r>
                        <a:rPr lang="pt-BR" sz="1400" dirty="0" smtClean="0"/>
                        <a:t> </a:t>
                      </a:r>
                      <a:r>
                        <a:rPr lang="pt-BR" sz="1400" dirty="0" err="1" smtClean="0"/>
                        <a:t>University</a:t>
                      </a:r>
                      <a:r>
                        <a:rPr lang="pt-BR" sz="1400" dirty="0" smtClean="0"/>
                        <a:t>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</a:pPr>
                      <a:r>
                        <a:rPr lang="pt-BR" sz="1400" dirty="0" smtClean="0"/>
                        <a:t>Vinícius J. Fortuna (Google)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</a:pPr>
                      <a:r>
                        <a:rPr lang="en-US" sz="1400" dirty="0" err="1" smtClean="0"/>
                        <a:t>João</a:t>
                      </a:r>
                      <a:r>
                        <a:rPr lang="en-US" sz="1400" dirty="0" smtClean="0"/>
                        <a:t> </a:t>
                      </a:r>
                      <a:r>
                        <a:rPr lang="en-US" sz="1400" dirty="0" err="1" smtClean="0"/>
                        <a:t>Comba</a:t>
                      </a:r>
                      <a:r>
                        <a:rPr lang="en-US" sz="1400" dirty="0" smtClean="0"/>
                        <a:t> (UFRGS)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80975" lvl="1" indent="-180975">
                        <a:buFont typeface="Arial" pitchFamily="34" charset="0"/>
                        <a:buChar char="•"/>
                        <a:tabLst/>
                      </a:pPr>
                      <a:r>
                        <a:rPr lang="en-US" sz="1400" dirty="0" smtClean="0"/>
                        <a:t>Pedro </a:t>
                      </a:r>
                      <a:r>
                        <a:rPr lang="en-US" sz="1400" dirty="0" err="1" smtClean="0"/>
                        <a:t>Demasi</a:t>
                      </a:r>
                      <a:r>
                        <a:rPr lang="en-US" sz="1400" dirty="0" smtClean="0"/>
                        <a:t> (</a:t>
                      </a:r>
                      <a:r>
                        <a:rPr lang="en-US" sz="1400" dirty="0" err="1" smtClean="0"/>
                        <a:t>Facebook</a:t>
                      </a:r>
                      <a:r>
                        <a:rPr lang="en-US" sz="1400" dirty="0" smtClean="0"/>
                        <a:t>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  <a:tabLst/>
                      </a:pPr>
                      <a:r>
                        <a:rPr lang="pt-BR" sz="1400" dirty="0" smtClean="0"/>
                        <a:t>Leonardo </a:t>
                      </a:r>
                      <a:r>
                        <a:rPr lang="pt-BR" sz="1400" dirty="0" err="1" smtClean="0"/>
                        <a:t>Facci</a:t>
                      </a:r>
                      <a:r>
                        <a:rPr lang="pt-BR" sz="1400" dirty="0" smtClean="0"/>
                        <a:t> (</a:t>
                      </a:r>
                      <a:r>
                        <a:rPr lang="pt-BR" sz="1400" dirty="0" err="1" smtClean="0"/>
                        <a:t>Facebook</a:t>
                      </a:r>
                      <a:r>
                        <a:rPr lang="pt-BR" sz="1400" dirty="0" smtClean="0"/>
                        <a:t>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  <a:tabLst/>
                      </a:pPr>
                      <a:r>
                        <a:rPr lang="pt-BR" sz="1400" dirty="0" smtClean="0"/>
                        <a:t>Breno França (UFRJ)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  <a:tabLst/>
                      </a:pPr>
                      <a:r>
                        <a:rPr lang="pt-BR" sz="1400" dirty="0" smtClean="0"/>
                        <a:t>Rafael Esteves (IFRS)</a:t>
                      </a:r>
                    </a:p>
                    <a:p>
                      <a:pPr marL="180975" lvl="1" indent="-180975">
                        <a:buFont typeface="Arial" pitchFamily="34" charset="0"/>
                        <a:buChar char="•"/>
                        <a:tabLst/>
                      </a:pPr>
                      <a:r>
                        <a:rPr lang="pt-BR" sz="1400" dirty="0" smtClean="0"/>
                        <a:t>Flávio Santos (</a:t>
                      </a:r>
                      <a:r>
                        <a:rPr lang="pt-BR" sz="1400" dirty="0" err="1" smtClean="0"/>
                        <a:t>Chaordic</a:t>
                      </a:r>
                      <a:r>
                        <a:rPr lang="pt-BR" sz="1400" dirty="0" smtClean="0"/>
                        <a:t> Systems)</a:t>
                      </a:r>
                      <a:endParaRPr lang="pt-BR" sz="12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16"/>
          <p:cNvSpPr>
            <a:spLocks noGrp="1" noChangeArrowheads="1"/>
          </p:cNvSpPr>
          <p:nvPr>
            <p:ph type="ctrTitle"/>
          </p:nvPr>
        </p:nvSpPr>
        <p:spPr>
          <a:xfrm>
            <a:off x="0" y="1443038"/>
            <a:ext cx="9144000" cy="1470025"/>
          </a:xfrm>
        </p:spPr>
        <p:txBody>
          <a:bodyPr anchor="ctr"/>
          <a:lstStyle/>
          <a:p>
            <a:pPr algn="ctr" eaLnBrk="1" hangingPunct="1"/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b="1" dirty="0" err="1" smtClean="0"/>
              <a:t>Competições</a:t>
            </a:r>
            <a:r>
              <a:rPr lang="en-US" sz="2800" b="1" dirty="0" smtClean="0"/>
              <a:t> de </a:t>
            </a:r>
            <a:r>
              <a:rPr lang="en-US" sz="2800" b="1" dirty="0" err="1" smtClean="0"/>
              <a:t>Programação</a:t>
            </a:r>
            <a:endParaRPr lang="pt-BR" sz="2800" b="1" dirty="0" smtClean="0"/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  <a:latin typeface="Futura Lt"/>
              </a:rPr>
              <a:t>Weverton Luis da Costa Cordeiro</a:t>
            </a:r>
          </a:p>
          <a:p>
            <a:pPr algn="ctr"/>
            <a:r>
              <a:rPr lang="pt-BR" sz="2000" i="1" dirty="0" smtClean="0">
                <a:solidFill>
                  <a:schemeClr val="bg1"/>
                </a:solidFill>
                <a:latin typeface="Futura Lt"/>
              </a:rPr>
              <a:t>Universidade Federal do Pará</a:t>
            </a:r>
          </a:p>
          <a:p>
            <a:pPr algn="ctr"/>
            <a:r>
              <a:rPr lang="pt-BR" sz="2000" i="1" dirty="0" smtClean="0">
                <a:solidFill>
                  <a:schemeClr val="bg1"/>
                </a:solidFill>
                <a:latin typeface="Futura Lt"/>
              </a:rPr>
              <a:t>Universidade Federal do Rio Grande do Sul</a:t>
            </a:r>
          </a:p>
          <a:p>
            <a:pPr algn="ctr"/>
            <a:endParaRPr lang="pt-BR" sz="1600" dirty="0" smtClean="0">
              <a:solidFill>
                <a:schemeClr val="bg1"/>
              </a:solidFill>
              <a:latin typeface="Futura Lt"/>
            </a:endParaRPr>
          </a:p>
          <a:p>
            <a:pPr algn="ctr"/>
            <a:r>
              <a:rPr lang="pt-BR" sz="1600" dirty="0" smtClean="0">
                <a:solidFill>
                  <a:schemeClr val="bg1"/>
                </a:solidFill>
                <a:latin typeface="Futura Lt"/>
              </a:rPr>
              <a:t>weverton.cordeiro@gmail.com</a:t>
            </a:r>
          </a:p>
          <a:p>
            <a:pPr algn="ctr"/>
            <a:r>
              <a:rPr lang="pt-BR" sz="1600" dirty="0" smtClean="0">
                <a:solidFill>
                  <a:schemeClr val="bg1"/>
                </a:solidFill>
                <a:latin typeface="Futura Lt"/>
              </a:rPr>
              <a:t>www.inf.ufrgs.br/~wlccordeiro</a:t>
            </a:r>
            <a:endParaRPr lang="pt-BR" sz="1600" dirty="0">
              <a:solidFill>
                <a:schemeClr val="bg1"/>
              </a:solidFill>
              <a:latin typeface="Futura 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2065062"/>
            <a:ext cx="65055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Slides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Adicionais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7338" y="2065062"/>
            <a:ext cx="2357651" cy="2276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2065062"/>
            <a:ext cx="65055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Formato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Prova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7338" y="2065062"/>
            <a:ext cx="2357651" cy="2276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prova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Cada problema contém</a:t>
            </a:r>
          </a:p>
          <a:p>
            <a:pPr lvl="1" eaLnBrk="1" hangingPunct="1"/>
            <a:r>
              <a:rPr lang="pt-BR" sz="1800" dirty="0" smtClean="0"/>
              <a:t>Informações de contextualização e enunciado</a:t>
            </a:r>
          </a:p>
          <a:p>
            <a:pPr lvl="1" eaLnBrk="1" hangingPunct="1"/>
            <a:r>
              <a:rPr lang="pt-BR" sz="1800" dirty="0" smtClean="0"/>
              <a:t>Descrição da formatação da entrada</a:t>
            </a:r>
          </a:p>
          <a:p>
            <a:pPr lvl="1" eaLnBrk="1" hangingPunct="1"/>
            <a:r>
              <a:rPr lang="pt-BR" sz="1800" dirty="0" smtClean="0"/>
              <a:t>Descrição da formatação para a saída</a:t>
            </a:r>
          </a:p>
          <a:p>
            <a:pPr lvl="1" eaLnBrk="1" hangingPunct="1"/>
            <a:r>
              <a:rPr lang="pt-BR" sz="1800" dirty="0" smtClean="0"/>
              <a:t>Exemplo de caso de teste de entrada</a:t>
            </a:r>
          </a:p>
          <a:p>
            <a:pPr lvl="1" eaLnBrk="1" hangingPunct="1"/>
            <a:r>
              <a:rPr lang="pt-BR" sz="1800" dirty="0" smtClean="0"/>
              <a:t>Exemplo de caso de teste de saída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7" name="Imagem 6" descr="caderno-problema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39767" y="1981199"/>
            <a:ext cx="3088133" cy="26574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prova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Informações para contextualização (</a:t>
            </a:r>
            <a:r>
              <a:rPr lang="pt-BR" sz="2000" i="1" dirty="0" smtClean="0"/>
              <a:t>background</a:t>
            </a:r>
            <a:r>
              <a:rPr lang="pt-BR" sz="2000" dirty="0" smtClean="0"/>
              <a:t>)</a:t>
            </a:r>
          </a:p>
          <a:p>
            <a:pPr lvl="1" eaLnBrk="1" hangingPunct="1"/>
            <a:r>
              <a:rPr lang="en-US" sz="1600" dirty="0" err="1" smtClean="0"/>
              <a:t>Informações</a:t>
            </a:r>
            <a:r>
              <a:rPr lang="en-US" sz="1600" dirty="0" smtClean="0"/>
              <a:t> </a:t>
            </a:r>
            <a:r>
              <a:rPr lang="en-US" sz="1600" dirty="0" err="1" smtClean="0"/>
              <a:t>gerais</a:t>
            </a:r>
            <a:r>
              <a:rPr lang="en-US" sz="1600" dirty="0" smtClean="0"/>
              <a:t> </a:t>
            </a:r>
            <a:r>
              <a:rPr lang="en-US" sz="1600" dirty="0" err="1" smtClean="0"/>
              <a:t>para</a:t>
            </a:r>
            <a:r>
              <a:rPr lang="en-US" sz="1600" dirty="0" smtClean="0"/>
              <a:t> </a:t>
            </a:r>
            <a:r>
              <a:rPr lang="en-US" sz="1600" dirty="0" err="1" smtClean="0"/>
              <a:t>dar</a:t>
            </a:r>
            <a:r>
              <a:rPr lang="en-US" sz="1600" dirty="0" smtClean="0"/>
              <a:t> </a:t>
            </a:r>
            <a:r>
              <a:rPr lang="en-US" sz="1600" dirty="0" err="1" smtClean="0"/>
              <a:t>sentido</a:t>
            </a:r>
            <a:r>
              <a:rPr lang="en-US" sz="1600" dirty="0" smtClean="0"/>
              <a:t> </a:t>
            </a:r>
            <a:r>
              <a:rPr lang="en-US" sz="1600" dirty="0" err="1" smtClean="0"/>
              <a:t>ao</a:t>
            </a:r>
            <a:r>
              <a:rPr lang="en-US" sz="1600" dirty="0" smtClean="0"/>
              <a:t> </a:t>
            </a:r>
            <a:r>
              <a:rPr lang="en-US" sz="1600" dirty="0" err="1" smtClean="0"/>
              <a:t>problema</a:t>
            </a:r>
            <a:r>
              <a:rPr lang="en-US" sz="1600" dirty="0" smtClean="0"/>
              <a:t>, </a:t>
            </a:r>
            <a:r>
              <a:rPr lang="en-US" sz="1600" dirty="0" err="1" smtClean="0"/>
              <a:t>encaixando</a:t>
            </a:r>
            <a:r>
              <a:rPr lang="en-US" sz="1600" dirty="0" smtClean="0"/>
              <a:t>-o no </a:t>
            </a:r>
            <a:r>
              <a:rPr lang="en-US" sz="1600" dirty="0" err="1" smtClean="0"/>
              <a:t>que</a:t>
            </a:r>
            <a:r>
              <a:rPr lang="en-US" sz="1600" dirty="0" smtClean="0"/>
              <a:t> </a:t>
            </a:r>
            <a:r>
              <a:rPr lang="en-US" sz="1600" dirty="0" err="1" smtClean="0"/>
              <a:t>poderia</a:t>
            </a:r>
            <a:r>
              <a:rPr lang="en-US" sz="1600" dirty="0" smtClean="0"/>
              <a:t> ser </a:t>
            </a:r>
            <a:r>
              <a:rPr lang="en-US" sz="1600" dirty="0" err="1" smtClean="0"/>
              <a:t>uma</a:t>
            </a:r>
            <a:r>
              <a:rPr lang="en-US" sz="1600" dirty="0" smtClean="0"/>
              <a:t> </a:t>
            </a:r>
            <a:r>
              <a:rPr lang="en-US" sz="1600" dirty="0" err="1" smtClean="0"/>
              <a:t>situação</a:t>
            </a:r>
            <a:r>
              <a:rPr lang="en-US" sz="1600" dirty="0" smtClean="0"/>
              <a:t> real no </a:t>
            </a:r>
            <a:r>
              <a:rPr lang="en-US" sz="1600" dirty="0" err="1" smtClean="0"/>
              <a:t>qual</a:t>
            </a:r>
            <a:r>
              <a:rPr lang="en-US" sz="1600" dirty="0" smtClean="0"/>
              <a:t> o </a:t>
            </a:r>
            <a:r>
              <a:rPr lang="en-US" sz="1600" dirty="0" err="1" smtClean="0"/>
              <a:t>mesmo</a:t>
            </a:r>
            <a:r>
              <a:rPr lang="en-US" sz="1600" dirty="0" smtClean="0"/>
              <a:t> se </a:t>
            </a:r>
            <a:r>
              <a:rPr lang="en-US" sz="1600" dirty="0" err="1" smtClean="0"/>
              <a:t>aplica</a:t>
            </a:r>
            <a:endParaRPr lang="en-US" sz="1600" dirty="0" smtClean="0"/>
          </a:p>
          <a:p>
            <a:pPr lvl="1" eaLnBrk="1" hangingPunct="1"/>
            <a:endParaRPr lang="en-US" sz="1800" dirty="0" smtClean="0"/>
          </a:p>
          <a:p>
            <a:pPr eaLnBrk="1" hangingPunct="1"/>
            <a:r>
              <a:rPr lang="pt-BR" sz="2000" dirty="0" smtClean="0"/>
              <a:t>Enunciado do problema</a:t>
            </a:r>
          </a:p>
          <a:p>
            <a:pPr lvl="1" eaLnBrk="1" hangingPunct="1"/>
            <a:r>
              <a:rPr lang="pt-BR" sz="1600" dirty="0" smtClean="0"/>
              <a:t>Instruções sobre que tipo de entrada será fornecida à solução que o time propor e que tipo de resposta é esperada para a entrada dada.</a:t>
            </a:r>
          </a:p>
          <a:p>
            <a:pPr lvl="1" eaLnBrk="1" hangingPunct="1"/>
            <a:r>
              <a:rPr lang="pt-BR" sz="1600" dirty="0" smtClean="0"/>
              <a:t>Ex: Para este problema, seu trabalho é fazer um programa que, dados dois número N e M, retorne a soma de todos os número inteiros entre N e M, inclusive.</a:t>
            </a:r>
          </a:p>
          <a:p>
            <a:pPr lvl="1" eaLnBrk="1" hangingPunct="1"/>
            <a:endParaRPr lang="pt-BR" sz="1800" dirty="0" smtClean="0"/>
          </a:p>
          <a:p>
            <a:pPr eaLnBrk="1" hangingPunct="1"/>
            <a:r>
              <a:rPr lang="pt-BR" sz="2000" dirty="0" smtClean="0"/>
              <a:t>Geralmente o enunciado do problema e </a:t>
            </a:r>
            <a:r>
              <a:rPr lang="pt-BR" sz="2000" i="1" dirty="0" smtClean="0"/>
              <a:t>background</a:t>
            </a:r>
            <a:r>
              <a:rPr lang="pt-BR" sz="2000" dirty="0" smtClean="0"/>
              <a:t> não são divididos no problema, o que não implica em dificuldade adicional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smtClean="0">
                <a:solidFill>
                  <a:schemeClr val="accent1"/>
                </a:solidFill>
              </a:rPr>
              <a:t>Final </a:t>
            </a:r>
            <a:r>
              <a:rPr lang="en-US" dirty="0" err="1" smtClean="0">
                <a:solidFill>
                  <a:schemeClr val="accent1"/>
                </a:solidFill>
              </a:rPr>
              <a:t>da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smtClean="0">
                <a:solidFill>
                  <a:schemeClr val="accent1"/>
                </a:solidFill>
              </a:rPr>
              <a:t>Londrina, Paraná (2012)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8" name="Imagem 7" descr="final_nacional_algar_2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0113" y="1390650"/>
            <a:ext cx="7343775" cy="489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prova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Informações sobre a entrada (Input)</a:t>
            </a:r>
          </a:p>
          <a:p>
            <a:pPr lvl="1" eaLnBrk="1" hangingPunct="1"/>
            <a:r>
              <a:rPr lang="pt-BR" sz="1600" dirty="0" smtClean="0"/>
              <a:t>Formatação da entrada</a:t>
            </a:r>
          </a:p>
          <a:p>
            <a:pPr lvl="1" eaLnBrk="1" hangingPunct="1"/>
            <a:endParaRPr lang="pt-BR" sz="1600" dirty="0" smtClean="0"/>
          </a:p>
          <a:p>
            <a:pPr lvl="1" eaLnBrk="1" hangingPunct="1"/>
            <a:endParaRPr lang="pt-BR" sz="1600" dirty="0" smtClean="0"/>
          </a:p>
          <a:p>
            <a:pPr lvl="1" eaLnBrk="1" hangingPunct="1"/>
            <a:endParaRPr lang="pt-BR" sz="1600" dirty="0" smtClean="0"/>
          </a:p>
          <a:p>
            <a:pPr lvl="1" eaLnBrk="1" hangingPunct="1"/>
            <a:r>
              <a:rPr lang="pt-BR" sz="1600" dirty="0" smtClean="0"/>
              <a:t>Variáveis que devem ser lidas pela solução submetida</a:t>
            </a:r>
          </a:p>
          <a:p>
            <a:pPr lvl="1" eaLnBrk="1" hangingPunct="1"/>
            <a:endParaRPr lang="pt-BR" sz="1600" dirty="0" smtClean="0"/>
          </a:p>
          <a:p>
            <a:pPr lvl="1" eaLnBrk="1" hangingPunct="1"/>
            <a:endParaRPr lang="pt-BR" sz="1600" dirty="0" smtClean="0"/>
          </a:p>
          <a:p>
            <a:pPr lvl="1" eaLnBrk="1" hangingPunct="1"/>
            <a:r>
              <a:rPr lang="pt-BR" sz="1600" dirty="0" smtClean="0"/>
              <a:t>Quais as limitações das informações de entrada</a:t>
            </a:r>
          </a:p>
          <a:p>
            <a:pPr lvl="1" eaLnBrk="1" hangingPunct="1"/>
            <a:endParaRPr lang="pt-BR" sz="1600" dirty="0" smtClean="0"/>
          </a:p>
          <a:p>
            <a:pPr lvl="1" eaLnBrk="1" hangingPunct="1"/>
            <a:endParaRPr lang="pt-BR" sz="1600" dirty="0" smtClean="0"/>
          </a:p>
          <a:p>
            <a:pPr lvl="1" eaLnBrk="1" hangingPunct="1"/>
            <a:r>
              <a:rPr lang="pt-BR" sz="1600" dirty="0" smtClean="0"/>
              <a:t>Como terminar a leitura do caso de teste</a:t>
            </a:r>
          </a:p>
          <a:p>
            <a:pPr lvl="1" eaLnBrk="1" hangingPunct="1"/>
            <a:endParaRPr lang="pt-BR" sz="1600" dirty="0" smtClean="0"/>
          </a:p>
          <a:p>
            <a:pPr eaLnBrk="1" hangingPunct="1"/>
            <a:endParaRPr lang="pt-BR" sz="16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084695" y="280906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Cada caso de teste é composto por dois números, N e M, sendo, respectivamente….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2336324" y="4037646"/>
            <a:ext cx="40687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N é o número inicial, M é o número final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679367" y="4979339"/>
            <a:ext cx="33826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 &lt; N &lt; 1000000, 2 &lt; M &lt; 2000000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1665027" y="5879813"/>
            <a:ext cx="541133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O fim de um caso de teste é indicado por N = M = 0</a:t>
            </a:r>
            <a:endParaRPr lang="pt-BR" dirty="0"/>
          </a:p>
        </p:txBody>
      </p:sp>
      <p:pic>
        <p:nvPicPr>
          <p:cNvPr id="10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prova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Informações sobre a saída (Output)</a:t>
            </a:r>
          </a:p>
          <a:p>
            <a:pPr lvl="1" eaLnBrk="1" hangingPunct="1"/>
            <a:r>
              <a:rPr lang="pt-BR" sz="1600" dirty="0" smtClean="0"/>
              <a:t>Contém informações sobre como a saída deverá ser formatada</a:t>
            </a:r>
          </a:p>
          <a:p>
            <a:pPr lvl="2" eaLnBrk="1" hangingPunct="1"/>
            <a:endParaRPr lang="pt-BR" sz="1600" dirty="0" smtClean="0"/>
          </a:p>
          <a:p>
            <a:pPr eaLnBrk="1" hangingPunct="1"/>
            <a:endParaRPr lang="pt-BR" sz="16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367887" y="2985081"/>
            <a:ext cx="4572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Para cada caso de teste, seu programa deverá </a:t>
            </a:r>
            <a:r>
              <a:rPr lang="pt-BR" dirty="0" err="1" smtClean="0"/>
              <a:t>implimir</a:t>
            </a:r>
            <a:r>
              <a:rPr lang="pt-BR" dirty="0" smtClean="0"/>
              <a:t> uma linha “</a:t>
            </a:r>
            <a:r>
              <a:rPr lang="pt-BR" dirty="0" err="1" smtClean="0"/>
              <a:t>Instance</a:t>
            </a:r>
            <a:r>
              <a:rPr lang="pt-BR" dirty="0" smtClean="0"/>
              <a:t> #i:”, onde i é o caso de teste corrente, seguida de uma linha com um número, indicando o somatório dos números da entrada. Cada número deve ser impresso em uma única linha.</a:t>
            </a:r>
            <a:endParaRPr lang="pt-BR" dirty="0"/>
          </a:p>
        </p:txBody>
      </p:sp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Formato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prova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Exemplo de entrada (</a:t>
            </a:r>
            <a:r>
              <a:rPr lang="pt-BR" sz="2000" dirty="0" err="1" smtClean="0"/>
              <a:t>Sample</a:t>
            </a:r>
            <a:r>
              <a:rPr lang="pt-BR" sz="2000" dirty="0" smtClean="0"/>
              <a:t> Input)</a:t>
            </a:r>
          </a:p>
          <a:p>
            <a:pPr lvl="1" eaLnBrk="1" hangingPunct="1"/>
            <a:r>
              <a:rPr lang="pt-BR" sz="1600" dirty="0" smtClean="0"/>
              <a:t>Contém um pequeno exemplo sobre o que é uma entrada válida para o problema</a:t>
            </a:r>
          </a:p>
          <a:p>
            <a:pPr eaLnBrk="1" hangingPunct="1"/>
            <a:endParaRPr lang="pt-BR" sz="1600" dirty="0" smtClean="0"/>
          </a:p>
          <a:p>
            <a:pPr eaLnBrk="1" hangingPunct="1"/>
            <a:endParaRPr lang="pt-BR" sz="1600" dirty="0" smtClean="0"/>
          </a:p>
          <a:p>
            <a:pPr eaLnBrk="1" hangingPunct="1"/>
            <a:endParaRPr lang="pt-BR" sz="1600" dirty="0" smtClean="0"/>
          </a:p>
          <a:p>
            <a:pPr eaLnBrk="1" hangingPunct="1"/>
            <a:endParaRPr lang="pt-BR" sz="1600" dirty="0" smtClean="0"/>
          </a:p>
          <a:p>
            <a:pPr eaLnBrk="1" hangingPunct="1"/>
            <a:endParaRPr lang="pt-BR" sz="1600" dirty="0" smtClean="0"/>
          </a:p>
          <a:p>
            <a:pPr eaLnBrk="1" hangingPunct="1"/>
            <a:r>
              <a:rPr lang="pt-BR" sz="2000" dirty="0" smtClean="0"/>
              <a:t>Exemplo de saída (</a:t>
            </a:r>
            <a:r>
              <a:rPr lang="pt-BR" sz="2000" dirty="0" err="1" smtClean="0"/>
              <a:t>Sample</a:t>
            </a:r>
            <a:r>
              <a:rPr lang="pt-BR" sz="2000" dirty="0" smtClean="0"/>
              <a:t> Output)</a:t>
            </a:r>
          </a:p>
          <a:p>
            <a:pPr lvl="1" eaLnBrk="1" hangingPunct="1"/>
            <a:r>
              <a:rPr lang="pt-BR" sz="1600" dirty="0" smtClean="0"/>
              <a:t>Contém a saída esperada para a entrada informada</a:t>
            </a:r>
          </a:p>
          <a:p>
            <a:pPr eaLnBrk="1" hangingPunct="1"/>
            <a:endParaRPr lang="pt-BR" sz="16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1125920" y="2972279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 eaLnBrk="1" hangingPunct="1"/>
            <a:r>
              <a:rPr lang="pt-BR" dirty="0" smtClean="0"/>
              <a:t>1 8</a:t>
            </a:r>
          </a:p>
          <a:p>
            <a:pPr algn="l" eaLnBrk="1" hangingPunct="1"/>
            <a:r>
              <a:rPr lang="pt-BR" dirty="0" smtClean="0"/>
              <a:t>4 100</a:t>
            </a:r>
          </a:p>
          <a:p>
            <a:pPr algn="l" eaLnBrk="1" hangingPunct="1"/>
            <a:r>
              <a:rPr lang="pt-BR" dirty="0" smtClean="0"/>
              <a:t>0 0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125920" y="5075536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l">
              <a:buFont typeface="Wingdings" pitchFamily="82" charset="2"/>
              <a:buNone/>
            </a:pPr>
            <a:r>
              <a:rPr lang="en-US" dirty="0" smtClean="0"/>
              <a:t>Instance #1:</a:t>
            </a:r>
          </a:p>
          <a:p>
            <a:pPr marL="0" lvl="1" algn="l">
              <a:buFont typeface="Wingdings" pitchFamily="82" charset="2"/>
              <a:buNone/>
            </a:pPr>
            <a:r>
              <a:rPr lang="en-US" dirty="0" smtClean="0"/>
              <a:t>36</a:t>
            </a:r>
          </a:p>
          <a:p>
            <a:pPr marL="0" lvl="1" algn="l">
              <a:buFont typeface="Wingdings" pitchFamily="82" charset="2"/>
              <a:buNone/>
            </a:pPr>
            <a:r>
              <a:rPr lang="en-US" dirty="0" smtClean="0"/>
              <a:t>Instance #2:</a:t>
            </a:r>
          </a:p>
          <a:p>
            <a:pPr marL="0" lvl="1" algn="l">
              <a:buFont typeface="Wingdings" pitchFamily="82" charset="2"/>
              <a:buNone/>
            </a:pPr>
            <a:r>
              <a:rPr lang="en-US" dirty="0" smtClean="0"/>
              <a:t>5044</a:t>
            </a:r>
            <a:endParaRPr lang="pt-PT" dirty="0"/>
          </a:p>
        </p:txBody>
      </p:sp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2065062"/>
            <a:ext cx="65055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Correção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das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Submissões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7338" y="2065062"/>
            <a:ext cx="2357651" cy="2276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Correção</a:t>
            </a:r>
            <a:r>
              <a:rPr lang="en-US" sz="2400" dirty="0" smtClean="0">
                <a:solidFill>
                  <a:schemeClr val="accent1"/>
                </a:solidFill>
              </a:rPr>
              <a:t> das </a:t>
            </a:r>
            <a:r>
              <a:rPr lang="en-US" sz="2400" dirty="0" err="1" smtClean="0">
                <a:solidFill>
                  <a:schemeClr val="accent1"/>
                </a:solidFill>
              </a:rPr>
              <a:t>submissões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Os juízes possuem </a:t>
            </a:r>
            <a:r>
              <a:rPr lang="pt-BR" sz="2000" b="1" dirty="0" smtClean="0"/>
              <a:t>casos de teste</a:t>
            </a:r>
            <a:r>
              <a:rPr lang="pt-BR" sz="2000" dirty="0" smtClean="0"/>
              <a:t> que são utilizados para testar a solução submetida</a:t>
            </a:r>
          </a:p>
          <a:p>
            <a:pPr lvl="1" eaLnBrk="1" hangingPunct="1"/>
            <a:r>
              <a:rPr lang="pt-BR" sz="1800" dirty="0" smtClean="0"/>
              <a:t>Eles contém instâncias bastante diferentes dos exemplos contidos nos problemas do caderno de questões</a:t>
            </a:r>
          </a:p>
          <a:p>
            <a:pPr lvl="1" eaLnBrk="1" hangingPunct="1"/>
            <a:r>
              <a:rPr lang="pt-BR" sz="1800" dirty="0" smtClean="0"/>
              <a:t>São mantidos em sigilo absoluto durante a competição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Cada submissão recebe apenas uma das seguintes respostas (os tipos de resposta podem variar de competição pra competição)</a:t>
            </a:r>
          </a:p>
          <a:p>
            <a:pPr eaLnBrk="1" hangingPunct="1"/>
            <a:endParaRPr lang="pt-BR" sz="20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7" name="Retângulo 6"/>
          <p:cNvSpPr/>
          <p:nvPr/>
        </p:nvSpPr>
        <p:spPr>
          <a:xfrm>
            <a:off x="4114800" y="49399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Time </a:t>
            </a:r>
            <a:r>
              <a:rPr lang="pt-BR" sz="1800" dirty="0" err="1" smtClean="0">
                <a:solidFill>
                  <a:srgbClr val="FF0000"/>
                </a:solidFill>
              </a:rPr>
              <a:t>Limit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Exceeded</a:t>
            </a:r>
            <a:endParaRPr lang="pt-BR" sz="18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</a:t>
            </a:r>
            <a:r>
              <a:rPr lang="pt-BR" sz="1800" dirty="0" err="1" smtClean="0">
                <a:solidFill>
                  <a:srgbClr val="FF0000"/>
                </a:solidFill>
              </a:rPr>
              <a:t>Runtime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Error</a:t>
            </a:r>
            <a:endParaRPr lang="pt-BR" sz="18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Compile </a:t>
            </a:r>
            <a:r>
              <a:rPr lang="pt-BR" sz="1800" dirty="0" err="1" smtClean="0">
                <a:solidFill>
                  <a:srgbClr val="FF0000"/>
                </a:solidFill>
              </a:rPr>
              <a:t>Error</a:t>
            </a:r>
            <a:endParaRPr lang="pt-BR" sz="1800" dirty="0" smtClean="0">
              <a:solidFill>
                <a:srgbClr val="FF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62607" y="4939911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eaLnBrk="1" hangingPunct="1"/>
            <a:r>
              <a:rPr lang="pt-BR" sz="1800" dirty="0" smtClean="0">
                <a:solidFill>
                  <a:schemeClr val="accent1"/>
                </a:solidFill>
              </a:rPr>
              <a:t>Yes</a:t>
            </a: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</a:t>
            </a:r>
            <a:r>
              <a:rPr lang="pt-BR" sz="1800" dirty="0" err="1" smtClean="0">
                <a:solidFill>
                  <a:srgbClr val="FF0000"/>
                </a:solidFill>
              </a:rPr>
              <a:t>Wrong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Answer</a:t>
            </a:r>
            <a:endParaRPr lang="pt-BR" sz="1800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>
                <a:solidFill>
                  <a:srgbClr val="FF0000"/>
                </a:solidFill>
              </a:rPr>
              <a:t>No – </a:t>
            </a:r>
            <a:r>
              <a:rPr lang="pt-BR" sz="1800" dirty="0" err="1" smtClean="0">
                <a:solidFill>
                  <a:srgbClr val="FF0000"/>
                </a:solidFill>
              </a:rPr>
              <a:t>Presentation</a:t>
            </a:r>
            <a:r>
              <a:rPr lang="pt-BR" sz="1800" dirty="0" smtClean="0">
                <a:solidFill>
                  <a:srgbClr val="FF0000"/>
                </a:solidFill>
              </a:rPr>
              <a:t> </a:t>
            </a:r>
            <a:r>
              <a:rPr lang="pt-BR" sz="1800" dirty="0" err="1" smtClean="0">
                <a:solidFill>
                  <a:srgbClr val="FF0000"/>
                </a:solidFill>
              </a:rPr>
              <a:t>Error</a:t>
            </a:r>
            <a:endParaRPr lang="pt-BR" sz="1800" dirty="0" smtClean="0">
              <a:solidFill>
                <a:srgbClr val="FF0000"/>
              </a:solidFill>
            </a:endParaRPr>
          </a:p>
        </p:txBody>
      </p:sp>
      <p:pic>
        <p:nvPicPr>
          <p:cNvPr id="9" name="Imagem 8" descr="bal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76631" y="4915274"/>
            <a:ext cx="366669" cy="447035"/>
          </a:xfrm>
          <a:prstGeom prst="rect">
            <a:avLst/>
          </a:prstGeom>
        </p:spPr>
      </p:pic>
      <p:pic>
        <p:nvPicPr>
          <p:cNvPr id="10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Correção</a:t>
            </a:r>
            <a:r>
              <a:rPr lang="en-US" sz="2400" dirty="0" smtClean="0">
                <a:solidFill>
                  <a:schemeClr val="accent1"/>
                </a:solidFill>
              </a:rPr>
              <a:t> das </a:t>
            </a:r>
            <a:r>
              <a:rPr lang="en-US" sz="2400" dirty="0" err="1" smtClean="0">
                <a:solidFill>
                  <a:schemeClr val="accent1"/>
                </a:solidFill>
              </a:rPr>
              <a:t>submissões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pPr eaLnBrk="1" hangingPunct="1"/>
            <a:r>
              <a:rPr lang="pt-BR" sz="2000" b="1" dirty="0" smtClean="0">
                <a:solidFill>
                  <a:schemeClr val="accent1"/>
                </a:solidFill>
              </a:rPr>
              <a:t>Yes</a:t>
            </a:r>
          </a:p>
          <a:p>
            <a:pPr lvl="1" eaLnBrk="1" hangingPunct="1"/>
            <a:r>
              <a:rPr lang="pt-BR" sz="1800" dirty="0" smtClean="0"/>
              <a:t>O código submetido respondeu corretamente a todos os casos de teste dos juízes, dentro do tempo limite esperado</a:t>
            </a:r>
          </a:p>
          <a:p>
            <a:pPr lvl="1" eaLnBrk="1" hangingPunct="1"/>
            <a:r>
              <a:rPr lang="pt-BR" sz="1800" dirty="0" smtClean="0"/>
              <a:t>O time ganha um balão!!</a:t>
            </a:r>
          </a:p>
          <a:p>
            <a:pPr lvl="1" eaLnBrk="1" hangingPunct="1"/>
            <a:endParaRPr lang="pt-BR" sz="1600" dirty="0" smtClean="0"/>
          </a:p>
          <a:p>
            <a:pPr eaLnBrk="1" hangingPunct="1"/>
            <a:endParaRPr lang="pt-BR" sz="2000" b="1" dirty="0" smtClean="0"/>
          </a:p>
          <a:p>
            <a:pPr eaLnBrk="1" hangingPunct="1"/>
            <a:endParaRPr lang="pt-BR" sz="2000" b="1" dirty="0" smtClean="0"/>
          </a:p>
          <a:p>
            <a:pPr eaLnBrk="1" hangingPunct="1"/>
            <a:endParaRPr lang="pt-BR" sz="2000" b="1" dirty="0" smtClean="0"/>
          </a:p>
          <a:p>
            <a:pPr eaLnBrk="1" hangingPunct="1"/>
            <a:endParaRPr lang="pt-BR" sz="2000" b="1" dirty="0" smtClean="0"/>
          </a:p>
          <a:p>
            <a:pPr eaLnBrk="1" hangingPunct="1"/>
            <a:r>
              <a:rPr lang="pt-BR" sz="2000" b="1" dirty="0" smtClean="0">
                <a:solidFill>
                  <a:srgbClr val="FF0000"/>
                </a:solidFill>
              </a:rPr>
              <a:t>No – </a:t>
            </a:r>
            <a:r>
              <a:rPr lang="pt-BR" sz="2000" b="1" dirty="0" err="1" smtClean="0">
                <a:solidFill>
                  <a:srgbClr val="FF0000"/>
                </a:solidFill>
              </a:rPr>
              <a:t>Wrong</a:t>
            </a:r>
            <a:r>
              <a:rPr lang="pt-BR" sz="2000" b="1" dirty="0" smtClean="0">
                <a:solidFill>
                  <a:srgbClr val="FF0000"/>
                </a:solidFill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</a:rPr>
              <a:t>Answer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pPr lvl="1" eaLnBrk="1" hangingPunct="1"/>
            <a:r>
              <a:rPr lang="pt-BR" sz="1800" dirty="0" smtClean="0"/>
              <a:t>O código submetido não retornou a resposta correta para um ou mais casos de testes dos juízes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Imagem 5" descr="bala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24381" y="3505040"/>
            <a:ext cx="695238" cy="847619"/>
          </a:xfrm>
          <a:prstGeom prst="rect">
            <a:avLst/>
          </a:prstGeom>
        </p:spPr>
      </p:pic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Correção</a:t>
            </a:r>
            <a:r>
              <a:rPr lang="en-US" sz="2400" dirty="0" smtClean="0">
                <a:solidFill>
                  <a:schemeClr val="accent1"/>
                </a:solidFill>
              </a:rPr>
              <a:t> das </a:t>
            </a:r>
            <a:r>
              <a:rPr lang="en-US" sz="2400" dirty="0" err="1" smtClean="0">
                <a:solidFill>
                  <a:schemeClr val="accent1"/>
                </a:solidFill>
              </a:rPr>
              <a:t>submissões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b="1" dirty="0" smtClean="0">
                <a:solidFill>
                  <a:srgbClr val="FF0000"/>
                </a:solidFill>
              </a:rPr>
              <a:t>No – </a:t>
            </a:r>
            <a:r>
              <a:rPr lang="pt-BR" sz="2000" b="1" dirty="0" err="1" smtClean="0">
                <a:solidFill>
                  <a:srgbClr val="FF0000"/>
                </a:solidFill>
              </a:rPr>
              <a:t>Presentation</a:t>
            </a:r>
            <a:r>
              <a:rPr lang="pt-BR" sz="2000" b="1" dirty="0" smtClean="0">
                <a:solidFill>
                  <a:srgbClr val="FF0000"/>
                </a:solidFill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</a:rPr>
              <a:t>Error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pPr lvl="1"/>
            <a:r>
              <a:rPr lang="pt-BR" sz="1800" dirty="0" smtClean="0"/>
              <a:t>A saída gerada, embora correta, não obedeceu algumas regras de formatação estabelecidas na descrição do problema (</a:t>
            </a:r>
            <a:r>
              <a:rPr lang="pt-BR" sz="1800" b="1" dirty="0" smtClean="0"/>
              <a:t>Output</a:t>
            </a:r>
            <a:r>
              <a:rPr lang="pt-BR" sz="1800" dirty="0" smtClean="0"/>
              <a:t>)</a:t>
            </a:r>
          </a:p>
          <a:p>
            <a:pPr lvl="1"/>
            <a:r>
              <a:rPr lang="pt-BR" sz="1800" dirty="0" smtClean="0"/>
              <a:t>Espaços a mais (ou a menos), bem como quebras de linhas indevidas ou faltando são os principais responsáveis por essa rejeição</a:t>
            </a:r>
          </a:p>
          <a:p>
            <a:pPr lvl="1"/>
            <a:endParaRPr lang="pt-BR" sz="1600" dirty="0" smtClean="0"/>
          </a:p>
          <a:p>
            <a:r>
              <a:rPr lang="pt-BR" sz="2000" b="1" dirty="0" smtClean="0">
                <a:solidFill>
                  <a:srgbClr val="FF0000"/>
                </a:solidFill>
              </a:rPr>
              <a:t>No – Time </a:t>
            </a:r>
            <a:r>
              <a:rPr lang="pt-BR" sz="2000" b="1" dirty="0" err="1" smtClean="0">
                <a:solidFill>
                  <a:srgbClr val="FF0000"/>
                </a:solidFill>
              </a:rPr>
              <a:t>Limit</a:t>
            </a:r>
            <a:r>
              <a:rPr lang="pt-BR" sz="2000" b="1" dirty="0" smtClean="0">
                <a:solidFill>
                  <a:srgbClr val="FF0000"/>
                </a:solidFill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</a:rPr>
              <a:t>Exceeded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pPr lvl="1"/>
            <a:r>
              <a:rPr lang="pt-BR" sz="1800" dirty="0" smtClean="0"/>
              <a:t>O código submetido demorou mais tempo do que o designado para resolver os casos de teste dos juízes</a:t>
            </a:r>
          </a:p>
          <a:p>
            <a:pPr lvl="1"/>
            <a:r>
              <a:rPr lang="pt-BR" sz="1800" dirty="0" smtClean="0"/>
              <a:t>Quando há estouro de tempo, a correção é interrompida imediatamente, sem que outros casos de teste sejam avaliados</a:t>
            </a:r>
          </a:p>
          <a:p>
            <a:pPr lvl="1"/>
            <a:r>
              <a:rPr lang="pt-BR" sz="1800" dirty="0" smtClean="0"/>
              <a:t>O tempo limite é definido em função da complexidade máxima esperada para uma solução projetada para aquele problema</a:t>
            </a:r>
            <a:endParaRPr lang="pt-BR" sz="16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Correção</a:t>
            </a:r>
            <a:r>
              <a:rPr lang="en-US" sz="2400" dirty="0" smtClean="0">
                <a:solidFill>
                  <a:schemeClr val="accent1"/>
                </a:solidFill>
              </a:rPr>
              <a:t> das </a:t>
            </a:r>
            <a:r>
              <a:rPr lang="en-US" sz="2400" dirty="0" err="1" smtClean="0">
                <a:solidFill>
                  <a:schemeClr val="accent1"/>
                </a:solidFill>
              </a:rPr>
              <a:t>submissões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b="1" dirty="0" smtClean="0">
                <a:solidFill>
                  <a:srgbClr val="FF0000"/>
                </a:solidFill>
              </a:rPr>
              <a:t>No – </a:t>
            </a:r>
            <a:r>
              <a:rPr lang="pt-BR" sz="2000" b="1" dirty="0" err="1" smtClean="0">
                <a:solidFill>
                  <a:srgbClr val="FF0000"/>
                </a:solidFill>
              </a:rPr>
              <a:t>Runtime</a:t>
            </a:r>
            <a:r>
              <a:rPr lang="pt-BR" sz="2000" b="1" dirty="0" smtClean="0">
                <a:solidFill>
                  <a:srgbClr val="FF0000"/>
                </a:solidFill>
              </a:rPr>
              <a:t> </a:t>
            </a:r>
            <a:r>
              <a:rPr lang="pt-BR" sz="2000" b="1" dirty="0" err="1" smtClean="0">
                <a:solidFill>
                  <a:srgbClr val="FF0000"/>
                </a:solidFill>
              </a:rPr>
              <a:t>Error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pPr lvl="1"/>
            <a:r>
              <a:rPr lang="pt-BR" sz="1800" dirty="0" smtClean="0"/>
              <a:t>Durante o processamento das entradas, o programa abortou a execução</a:t>
            </a:r>
          </a:p>
          <a:p>
            <a:pPr lvl="1"/>
            <a:r>
              <a:rPr lang="pt-BR" sz="1800" dirty="0" smtClean="0"/>
              <a:t>Pode ocorrer devido a uma exceção não tratada, NULL pointer, divisão por zero, devido ao uso de chamadas inválidas, etc.</a:t>
            </a:r>
          </a:p>
          <a:p>
            <a:pPr lvl="1"/>
            <a:endParaRPr lang="pt-BR" sz="1400" dirty="0" smtClean="0"/>
          </a:p>
          <a:p>
            <a:r>
              <a:rPr lang="pt-BR" sz="2000" b="1" dirty="0" smtClean="0">
                <a:solidFill>
                  <a:srgbClr val="FF0000"/>
                </a:solidFill>
              </a:rPr>
              <a:t>No – Compile </a:t>
            </a:r>
            <a:r>
              <a:rPr lang="pt-BR" sz="2000" b="1" dirty="0" err="1" smtClean="0">
                <a:solidFill>
                  <a:srgbClr val="FF0000"/>
                </a:solidFill>
              </a:rPr>
              <a:t>Error</a:t>
            </a:r>
            <a:endParaRPr lang="pt-BR" sz="2000" b="1" dirty="0" smtClean="0">
              <a:solidFill>
                <a:srgbClr val="FF0000"/>
              </a:solidFill>
            </a:endParaRPr>
          </a:p>
          <a:p>
            <a:pPr lvl="1"/>
            <a:r>
              <a:rPr lang="pt-BR" sz="1800" dirty="0" smtClean="0"/>
              <a:t>O código fonte da solução não compilou na máquina dos juízes</a:t>
            </a:r>
          </a:p>
          <a:p>
            <a:pPr lvl="1"/>
            <a:r>
              <a:rPr lang="pt-BR" sz="1800" dirty="0" smtClean="0"/>
              <a:t>Pode ocorrer por vários motivos</a:t>
            </a:r>
          </a:p>
          <a:p>
            <a:pPr lvl="2"/>
            <a:r>
              <a:rPr lang="pt-BR" sz="1600" dirty="0" smtClean="0"/>
              <a:t>O código foi submetido como sendo em C, quando na verdade era C++</a:t>
            </a:r>
          </a:p>
          <a:p>
            <a:pPr lvl="2"/>
            <a:r>
              <a:rPr lang="pt-BR" sz="1600" dirty="0" smtClean="0"/>
              <a:t>Por usarem algum recurso fora das especificadores exigidas pelos juízes</a:t>
            </a:r>
          </a:p>
          <a:p>
            <a:pPr lvl="2"/>
            <a:r>
              <a:rPr lang="pt-BR" sz="1600" dirty="0" smtClean="0"/>
              <a:t>Por falta de atenção (ex: mandar código antes de testar), etc.</a:t>
            </a:r>
            <a:endParaRPr lang="pt-BR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2065062"/>
            <a:ext cx="65055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Dicas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para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Preparação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7338" y="2065062"/>
            <a:ext cx="2357651" cy="2276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Dicas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preparação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dirty="0" smtClean="0"/>
              <a:t>Competição de criação e implementação de algoritmos</a:t>
            </a:r>
          </a:p>
          <a:p>
            <a:pPr lvl="1"/>
            <a:r>
              <a:rPr lang="pt-BR" sz="1800" dirty="0" smtClean="0"/>
              <a:t>Tratamento de erros e interfaces com o usuário são detalhes com os quais os competidores não devem se preocupar</a:t>
            </a:r>
          </a:p>
          <a:p>
            <a:endParaRPr lang="pt-BR" sz="1000" dirty="0" smtClean="0"/>
          </a:p>
          <a:p>
            <a:r>
              <a:rPr lang="pt-BR" sz="2000" dirty="0" smtClean="0"/>
              <a:t>É melhor escrever nomes de variáveis e funções sugestivos do que escrever comentários no código</a:t>
            </a:r>
          </a:p>
          <a:p>
            <a:endParaRPr lang="pt-BR" sz="1000" dirty="0" smtClean="0"/>
          </a:p>
          <a:p>
            <a:r>
              <a:rPr lang="pt-BR" sz="2000" dirty="0" smtClean="0"/>
              <a:t>O caderno possui problemas fáceis, moderados e difíceis. Se um problema parecer difícil, considere abordar outro problema</a:t>
            </a:r>
          </a:p>
          <a:p>
            <a:endParaRPr lang="pt-BR" sz="1000" dirty="0" smtClean="0"/>
          </a:p>
          <a:p>
            <a:r>
              <a:rPr lang="pt-BR" sz="2000" dirty="0" smtClean="0"/>
              <a:t>Entretanto, alguns problemas podem parecer difíceis, e outros podem parecer fáceis</a:t>
            </a:r>
          </a:p>
          <a:p>
            <a:endParaRPr lang="pt-BR" sz="1800" dirty="0" smtClean="0"/>
          </a:p>
          <a:p>
            <a:endParaRPr lang="pt-BR" sz="18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sp>
        <p:nvSpPr>
          <p:cNvPr id="6" name="Retângulo 5"/>
          <p:cNvSpPr/>
          <p:nvPr/>
        </p:nvSpPr>
        <p:spPr>
          <a:xfrm>
            <a:off x="2522483" y="5674858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Dados dois polígonos, encontrar a área de intersecção. Simples?</a:t>
            </a:r>
            <a:endParaRPr lang="pt-BR" dirty="0"/>
          </a:p>
        </p:txBody>
      </p:sp>
      <p:pic>
        <p:nvPicPr>
          <p:cNvPr id="7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Olimpíada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Internacional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Informática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80593"/>
            <a:ext cx="8229600" cy="3745570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Competição anual, na qual os países participam mandando delegações tipicamente com 4 competidores e 2 reservas</a:t>
            </a:r>
          </a:p>
          <a:p>
            <a:pPr eaLnBrk="1" hangingPunct="1">
              <a:buNone/>
            </a:pPr>
            <a:endParaRPr lang="pt-BR" sz="1200" dirty="0" smtClean="0"/>
          </a:p>
          <a:p>
            <a:pPr eaLnBrk="1" hangingPunct="1"/>
            <a:r>
              <a:rPr lang="en-US" sz="2000" dirty="0" smtClean="0"/>
              <a:t>Os </a:t>
            </a:r>
            <a:r>
              <a:rPr lang="en-US" sz="2000" dirty="0" err="1" smtClean="0"/>
              <a:t>alunos</a:t>
            </a:r>
            <a:r>
              <a:rPr lang="en-US" sz="2000" dirty="0" smtClean="0"/>
              <a:t> (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geral</a:t>
            </a:r>
            <a:r>
              <a:rPr lang="en-US" sz="2000" dirty="0" smtClean="0"/>
              <a:t> do </a:t>
            </a:r>
            <a:r>
              <a:rPr lang="en-US" sz="2000" dirty="0" err="1" smtClean="0"/>
              <a:t>ensino</a:t>
            </a:r>
            <a:r>
              <a:rPr lang="en-US" sz="2000" dirty="0" smtClean="0"/>
              <a:t> </a:t>
            </a:r>
            <a:r>
              <a:rPr lang="en-US" sz="2000" dirty="0" err="1" smtClean="0"/>
              <a:t>médio</a:t>
            </a:r>
            <a:r>
              <a:rPr lang="en-US" sz="2000" dirty="0" smtClean="0"/>
              <a:t>) </a:t>
            </a:r>
            <a:r>
              <a:rPr lang="en-US" sz="2000" dirty="0" err="1" smtClean="0"/>
              <a:t>competem</a:t>
            </a:r>
            <a:r>
              <a:rPr lang="en-US" sz="2000" dirty="0" smtClean="0"/>
              <a:t> </a:t>
            </a:r>
            <a:r>
              <a:rPr lang="en-US" sz="2000" dirty="0" err="1" smtClean="0"/>
              <a:t>individualmente</a:t>
            </a:r>
            <a:r>
              <a:rPr lang="en-US" sz="2000" dirty="0" smtClean="0"/>
              <a:t>, </a:t>
            </a:r>
            <a:r>
              <a:rPr lang="en-US" sz="2000" dirty="0" err="1" smtClean="0"/>
              <a:t>resolvendo</a:t>
            </a:r>
            <a:r>
              <a:rPr lang="en-US" sz="2000" dirty="0" smtClean="0"/>
              <a:t> um </a:t>
            </a:r>
            <a:r>
              <a:rPr lang="en-US" sz="2000" dirty="0" err="1" smtClean="0"/>
              <a:t>conjunto</a:t>
            </a:r>
            <a:r>
              <a:rPr lang="en-US" sz="2000" dirty="0" smtClean="0"/>
              <a:t> de </a:t>
            </a:r>
            <a:r>
              <a:rPr lang="en-US" sz="2000" dirty="0" err="1" smtClean="0"/>
              <a:t>problemas</a:t>
            </a:r>
            <a:r>
              <a:rPr lang="en-US" sz="2000" dirty="0" smtClean="0"/>
              <a:t> </a:t>
            </a:r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dois</a:t>
            </a:r>
            <a:r>
              <a:rPr lang="en-US" sz="2000" dirty="0" smtClean="0"/>
              <a:t> </a:t>
            </a:r>
            <a:r>
              <a:rPr lang="en-US" sz="2000" dirty="0" err="1" smtClean="0"/>
              <a:t>dias</a:t>
            </a:r>
            <a:r>
              <a:rPr lang="en-US" sz="2000" dirty="0" smtClean="0"/>
              <a:t> de </a:t>
            </a:r>
            <a:r>
              <a:rPr lang="en-US" sz="2000" dirty="0" err="1" smtClean="0"/>
              <a:t>competição</a:t>
            </a:r>
            <a:endParaRPr lang="en-US" sz="2000" i="1" dirty="0" smtClean="0"/>
          </a:p>
          <a:p>
            <a:pPr eaLnBrk="1" hangingPunct="1"/>
            <a:endParaRPr lang="en-US" sz="2000" i="1" dirty="0" smtClean="0"/>
          </a:p>
          <a:p>
            <a:pPr eaLnBrk="1" hangingPunct="1"/>
            <a:r>
              <a:rPr lang="en-US" sz="2000" dirty="0" smtClean="0"/>
              <a:t>Os </a:t>
            </a:r>
            <a:r>
              <a:rPr lang="en-US" sz="2000" dirty="0" err="1" smtClean="0"/>
              <a:t>problemas</a:t>
            </a:r>
            <a:r>
              <a:rPr lang="en-US" sz="2000" dirty="0" smtClean="0"/>
              <a:t> </a:t>
            </a:r>
            <a:r>
              <a:rPr lang="en-US" sz="2000" dirty="0" err="1" smtClean="0"/>
              <a:t>são</a:t>
            </a:r>
            <a:r>
              <a:rPr lang="en-US" sz="2000" dirty="0" smtClean="0"/>
              <a:t> de </a:t>
            </a:r>
            <a:r>
              <a:rPr lang="en-US" sz="2000" dirty="0" err="1" smtClean="0"/>
              <a:t>natureza</a:t>
            </a:r>
            <a:r>
              <a:rPr lang="en-US" sz="2000" dirty="0" smtClean="0"/>
              <a:t> </a:t>
            </a:r>
            <a:r>
              <a:rPr lang="en-US" sz="2000" dirty="0" err="1" smtClean="0"/>
              <a:t>algorítmica</a:t>
            </a:r>
            <a:endParaRPr lang="en-US" sz="2000" dirty="0" smtClean="0"/>
          </a:p>
          <a:p>
            <a:pPr lvl="1" eaLnBrk="1" hangingPunct="1"/>
            <a:r>
              <a:rPr lang="en-US" sz="1800" dirty="0" err="1" smtClean="0"/>
              <a:t>Análise</a:t>
            </a:r>
            <a:r>
              <a:rPr lang="en-US" sz="1800" dirty="0" smtClean="0"/>
              <a:t> de </a:t>
            </a:r>
            <a:r>
              <a:rPr lang="en-US" sz="1800" dirty="0" err="1" smtClean="0"/>
              <a:t>problemas</a:t>
            </a:r>
            <a:r>
              <a:rPr lang="en-US" sz="1800" dirty="0" smtClean="0"/>
              <a:t>, </a:t>
            </a:r>
            <a:r>
              <a:rPr lang="en-US" sz="1800" dirty="0" err="1" smtClean="0"/>
              <a:t>projeto</a:t>
            </a:r>
            <a:r>
              <a:rPr lang="en-US" sz="1800" dirty="0" smtClean="0"/>
              <a:t> de </a:t>
            </a:r>
            <a:r>
              <a:rPr lang="en-US" sz="1800" dirty="0" err="1" smtClean="0"/>
              <a:t>algoritmos</a:t>
            </a:r>
            <a:r>
              <a:rPr lang="en-US" sz="1800" dirty="0" smtClean="0"/>
              <a:t> e </a:t>
            </a:r>
            <a:r>
              <a:rPr lang="en-US" sz="1800" dirty="0" err="1" smtClean="0"/>
              <a:t>estruturas</a:t>
            </a:r>
            <a:r>
              <a:rPr lang="en-US" sz="1800" dirty="0" smtClean="0"/>
              <a:t> de dados, </a:t>
            </a:r>
            <a:r>
              <a:rPr lang="en-US" sz="1800" dirty="0" err="1" smtClean="0"/>
              <a:t>programação</a:t>
            </a:r>
            <a:r>
              <a:rPr lang="en-US" sz="1800" dirty="0" smtClean="0"/>
              <a:t> e testes </a:t>
            </a:r>
            <a:r>
              <a:rPr lang="en-US" sz="1800" dirty="0" err="1" smtClean="0"/>
              <a:t>são</a:t>
            </a:r>
            <a:r>
              <a:rPr lang="en-US" sz="1800" dirty="0" smtClean="0"/>
              <a:t> </a:t>
            </a:r>
            <a:r>
              <a:rPr lang="en-US" sz="1800" dirty="0" err="1" smtClean="0"/>
              <a:t>habilidades</a:t>
            </a:r>
            <a:r>
              <a:rPr lang="en-US" sz="1800" dirty="0" smtClean="0"/>
              <a:t> </a:t>
            </a:r>
            <a:r>
              <a:rPr lang="en-US" sz="1800" dirty="0" err="1" smtClean="0"/>
              <a:t>essenciais</a:t>
            </a:r>
            <a:endParaRPr lang="en-US" sz="1800" dirty="0" smtClean="0"/>
          </a:p>
          <a:p>
            <a:pPr lvl="1" eaLnBrk="1" hangingPunct="1"/>
            <a:r>
              <a:rPr lang="pt-BR" sz="1800" dirty="0" smtClean="0"/>
              <a:t>Os vencedores da IOI são considerados os melhores </a:t>
            </a:r>
            <a:r>
              <a:rPr lang="pt-BR" sz="1800" dirty="0" smtClean="0"/>
              <a:t>jovens cientistas </a:t>
            </a:r>
            <a:r>
              <a:rPr lang="pt-BR" sz="1800" dirty="0" smtClean="0"/>
              <a:t>da computação </a:t>
            </a:r>
            <a:r>
              <a:rPr lang="pt-BR" sz="1800" dirty="0" smtClean="0"/>
              <a:t>do mundo</a:t>
            </a:r>
            <a:endParaRPr lang="pt-BR" sz="1800" dirty="0" smtClean="0"/>
          </a:p>
        </p:txBody>
      </p:sp>
      <p:sp>
        <p:nvSpPr>
          <p:cNvPr id="4" name="Retângulo 3"/>
          <p:cNvSpPr/>
          <p:nvPr/>
        </p:nvSpPr>
        <p:spPr>
          <a:xfrm>
            <a:off x="3325505" y="1698937"/>
            <a:ext cx="2492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http://ioinformatics.org/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Dicas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preparação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dirty="0" smtClean="0"/>
              <a:t>Certifique-se de que o problema realmente foi entendido, antes de partir para a implementação</a:t>
            </a:r>
          </a:p>
          <a:p>
            <a:endParaRPr lang="pt-BR" sz="1800" dirty="0" smtClean="0"/>
          </a:p>
          <a:p>
            <a:r>
              <a:rPr lang="pt-BR" sz="2000" dirty="0" smtClean="0"/>
              <a:t>Certifique-se de que o programa está correto, antes de submetê-lo</a:t>
            </a:r>
          </a:p>
          <a:p>
            <a:pPr lvl="1"/>
            <a:r>
              <a:rPr lang="pt-BR" sz="1800" dirty="0" smtClean="0"/>
              <a:t>Uma penalidade custa mais caro que 10 minutos de verificação</a:t>
            </a:r>
          </a:p>
          <a:p>
            <a:endParaRPr lang="pt-BR" sz="1800" dirty="0" smtClean="0"/>
          </a:p>
          <a:p>
            <a:r>
              <a:rPr lang="pt-BR" sz="2000" dirty="0" smtClean="0"/>
              <a:t>Após tentar as entradas e saídas de exemplo, crie instâncias de entrada que exploram os valores limites especificados no problema</a:t>
            </a:r>
          </a:p>
          <a:p>
            <a:endParaRPr lang="pt-BR" sz="18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Dicas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preparação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dirty="0" smtClean="0"/>
              <a:t>Evitar o processamento desnecessário de dados</a:t>
            </a:r>
          </a:p>
          <a:p>
            <a:pPr lvl="1"/>
            <a:r>
              <a:rPr lang="pt-BR" sz="1800" dirty="0" smtClean="0"/>
              <a:t>Ex., expansão de todos os ramos de uma árvore</a:t>
            </a:r>
          </a:p>
          <a:p>
            <a:pPr lvl="1"/>
            <a:r>
              <a:rPr lang="pt-BR" sz="1800" dirty="0" smtClean="0"/>
              <a:t>Erro típico quando se aprender a programar: testar (i == j) para se varrer os elementos da diagonal principal de uma matriz</a:t>
            </a:r>
          </a:p>
          <a:p>
            <a:endParaRPr lang="pt-BR" sz="2000" dirty="0" smtClean="0"/>
          </a:p>
          <a:p>
            <a:r>
              <a:rPr lang="pt-BR" sz="2000" dirty="0" smtClean="0"/>
              <a:t>Há apenas um computador disponível. Maximize o uso do mesmo, usando-o especialmente para digitação de soluções</a:t>
            </a:r>
            <a:endParaRPr lang="pt-BR" sz="1600" dirty="0" smtClean="0"/>
          </a:p>
          <a:p>
            <a:endParaRPr lang="pt-BR" sz="2000" dirty="0" smtClean="0"/>
          </a:p>
          <a:p>
            <a:r>
              <a:rPr lang="pt-BR" sz="2000" dirty="0" smtClean="0"/>
              <a:t>Procure definir papeis para cada um dos integrantes do time</a:t>
            </a:r>
          </a:p>
          <a:p>
            <a:pPr lvl="1"/>
            <a:r>
              <a:rPr lang="pt-BR" sz="1800" dirty="0" smtClean="0"/>
              <a:t>Competidores que brigam pelo computador não vão a lugar nenhum</a:t>
            </a:r>
          </a:p>
          <a:p>
            <a:pPr lvl="1"/>
            <a:r>
              <a:rPr lang="pt-BR" sz="1800" dirty="0" smtClean="0"/>
              <a:t>Times em que os competidores ficam ociosos também não vão muito longe... a menos que vocês já tenham resolvido todos os problemas </a:t>
            </a:r>
            <a:r>
              <a:rPr lang="pt-BR" sz="1800" dirty="0" smtClean="0">
                <a:sym typeface="Wingdings" pitchFamily="2" charset="2"/>
              </a:rPr>
              <a:t></a:t>
            </a:r>
            <a:endParaRPr lang="pt-BR" sz="1800" dirty="0" smtClean="0"/>
          </a:p>
          <a:p>
            <a:pPr>
              <a:buNone/>
            </a:pPr>
            <a:endParaRPr lang="pt-BR" sz="2000" dirty="0" smtClean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Dicas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preparação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dirty="0" smtClean="0"/>
              <a:t>Considere dar a outro colega do seu time um problema para o qual projetastes uma solução, em caso de erros e submissão seguidos</a:t>
            </a:r>
          </a:p>
          <a:p>
            <a:endParaRPr lang="pt-BR" sz="2000" dirty="0" smtClean="0"/>
          </a:p>
          <a:p>
            <a:r>
              <a:rPr lang="pt-BR" sz="2000" dirty="0" smtClean="0"/>
              <a:t>Verifique periodicamente o </a:t>
            </a:r>
            <a:r>
              <a:rPr lang="pt-BR" sz="2000" b="1" dirty="0" err="1" smtClean="0"/>
              <a:t>standing</a:t>
            </a:r>
            <a:r>
              <a:rPr lang="pt-BR" sz="2000" i="1" dirty="0" smtClean="0"/>
              <a:t>. </a:t>
            </a:r>
            <a:r>
              <a:rPr lang="pt-BR" sz="2000" dirty="0" smtClean="0"/>
              <a:t>Ele pode conter informações valiosas sobre problemas fáceis e difíceis</a:t>
            </a:r>
          </a:p>
          <a:p>
            <a:endParaRPr lang="pt-BR" sz="2000" dirty="0" smtClean="0"/>
          </a:p>
          <a:p>
            <a:r>
              <a:rPr lang="pt-BR" sz="2000" dirty="0" smtClean="0"/>
              <a:t>O “algoritmo da formiga” pode ser interessante, para sites com vários de competidores (por exemplo, uma final)</a:t>
            </a:r>
          </a:p>
          <a:p>
            <a:pPr lvl="1"/>
            <a:r>
              <a:rPr lang="pt-BR" sz="1800" dirty="0" smtClean="0"/>
              <a:t>Evite porém seguir os times que resolvem problemas na ordem em que aparecem no caderno, sem levar em conta a complexidade</a:t>
            </a:r>
            <a:endParaRPr lang="pt-BR" sz="1800" dirty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Dicas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preparação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en-US" sz="2000" dirty="0" err="1" smtClean="0"/>
              <a:t>Em</a:t>
            </a:r>
            <a:r>
              <a:rPr lang="en-US" sz="2000" dirty="0" smtClean="0"/>
              <a:t> </a:t>
            </a:r>
            <a:r>
              <a:rPr lang="en-US" sz="2000" dirty="0" err="1" smtClean="0"/>
              <a:t>caso</a:t>
            </a:r>
            <a:r>
              <a:rPr lang="en-US" sz="2000" dirty="0" smtClean="0"/>
              <a:t> de </a:t>
            </a:r>
            <a:r>
              <a:rPr lang="en-US" sz="2000" b="1" dirty="0" smtClean="0"/>
              <a:t>No – Wrong Answer</a:t>
            </a:r>
            <a:r>
              <a:rPr lang="en-US" sz="2000" dirty="0" smtClean="0"/>
              <a:t> </a:t>
            </a:r>
            <a:r>
              <a:rPr lang="en-US" sz="2000" dirty="0" err="1" smtClean="0"/>
              <a:t>sucessivos</a:t>
            </a:r>
            <a:r>
              <a:rPr lang="en-US" sz="2000" dirty="0" smtClean="0"/>
              <a:t> </a:t>
            </a:r>
          </a:p>
          <a:p>
            <a:pPr lvl="1"/>
            <a:r>
              <a:rPr lang="en-US" sz="1800" dirty="0" err="1" smtClean="0"/>
              <a:t>Adicione</a:t>
            </a:r>
            <a:r>
              <a:rPr lang="en-US" sz="1800" dirty="0" smtClean="0"/>
              <a:t> um loop </a:t>
            </a:r>
            <a:r>
              <a:rPr lang="en-US" sz="1800" dirty="0" err="1" smtClean="0"/>
              <a:t>infinito</a:t>
            </a:r>
            <a:r>
              <a:rPr lang="en-US" sz="1800" dirty="0" smtClean="0"/>
              <a:t> (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obter</a:t>
            </a:r>
            <a:r>
              <a:rPr lang="en-US" sz="1800" dirty="0" smtClean="0"/>
              <a:t> um TLE) </a:t>
            </a:r>
            <a:r>
              <a:rPr lang="en-US" sz="1800" dirty="0" err="1" smtClean="0"/>
              <a:t>ou</a:t>
            </a:r>
            <a:r>
              <a:rPr lang="en-US" sz="1800" dirty="0" smtClean="0"/>
              <a:t> </a:t>
            </a:r>
            <a:r>
              <a:rPr lang="en-US" sz="1800" dirty="0" err="1" smtClean="0"/>
              <a:t>uma</a:t>
            </a:r>
            <a:r>
              <a:rPr lang="en-US" sz="1800" dirty="0" smtClean="0"/>
              <a:t> </a:t>
            </a:r>
            <a:r>
              <a:rPr lang="en-US" sz="1800" dirty="0" err="1" smtClean="0"/>
              <a:t>divisão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zero (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pegar</a:t>
            </a:r>
            <a:r>
              <a:rPr lang="en-US" sz="1800" dirty="0" smtClean="0"/>
              <a:t> um RE) </a:t>
            </a:r>
            <a:r>
              <a:rPr lang="en-US" sz="1800" dirty="0" err="1" smtClean="0"/>
              <a:t>nos</a:t>
            </a:r>
            <a:r>
              <a:rPr lang="en-US" sz="1800" dirty="0" smtClean="0"/>
              <a:t> </a:t>
            </a:r>
            <a:r>
              <a:rPr lang="en-US" sz="1800" dirty="0" err="1" smtClean="0"/>
              <a:t>trechos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seu</a:t>
            </a:r>
            <a:r>
              <a:rPr lang="en-US" sz="1800" dirty="0" smtClean="0"/>
              <a:t> </a:t>
            </a:r>
            <a:r>
              <a:rPr lang="en-US" sz="1800" dirty="0" err="1" smtClean="0"/>
              <a:t>programa</a:t>
            </a:r>
            <a:r>
              <a:rPr lang="en-US" sz="1800" dirty="0" smtClean="0"/>
              <a:t> </a:t>
            </a:r>
            <a:r>
              <a:rPr lang="en-US" sz="1800" dirty="0" err="1" smtClean="0"/>
              <a:t>pode</a:t>
            </a:r>
            <a:r>
              <a:rPr lang="en-US" sz="1800" dirty="0" smtClean="0"/>
              <a:t> </a:t>
            </a:r>
            <a:r>
              <a:rPr lang="en-US" sz="1800" dirty="0" err="1" smtClean="0"/>
              <a:t>estar</a:t>
            </a:r>
            <a:r>
              <a:rPr lang="en-US" sz="1800" dirty="0" smtClean="0"/>
              <a:t> </a:t>
            </a:r>
            <a:r>
              <a:rPr lang="en-US" sz="1800" dirty="0" err="1" smtClean="0"/>
              <a:t>errado</a:t>
            </a:r>
            <a:r>
              <a:rPr lang="en-US" sz="1800" dirty="0" smtClean="0"/>
              <a:t> </a:t>
            </a:r>
          </a:p>
          <a:p>
            <a:pPr lvl="1"/>
            <a:r>
              <a:rPr lang="en-US" sz="1800" dirty="0" err="1" smtClean="0"/>
              <a:t>Seu</a:t>
            </a:r>
            <a:r>
              <a:rPr lang="en-US" sz="1800" dirty="0" smtClean="0"/>
              <a:t> time </a:t>
            </a:r>
            <a:r>
              <a:rPr lang="en-US" sz="1800" dirty="0" err="1" smtClean="0"/>
              <a:t>obterá</a:t>
            </a:r>
            <a:r>
              <a:rPr lang="en-US" sz="1800" dirty="0" smtClean="0"/>
              <a:t> um bit de </a:t>
            </a:r>
            <a:r>
              <a:rPr lang="en-US" sz="1800" dirty="0" err="1" smtClean="0"/>
              <a:t>informação</a:t>
            </a:r>
            <a:endParaRPr lang="en-US" sz="1800" dirty="0" smtClean="0"/>
          </a:p>
          <a:p>
            <a:pPr lvl="1"/>
            <a:r>
              <a:rPr lang="en-US" sz="1800" dirty="0" err="1" smtClean="0"/>
              <a:t>Porém</a:t>
            </a:r>
            <a:r>
              <a:rPr lang="en-US" sz="1800" dirty="0" smtClean="0"/>
              <a:t> </a:t>
            </a:r>
            <a:r>
              <a:rPr lang="en-US" sz="1800" dirty="0" err="1" smtClean="0"/>
              <a:t>em</a:t>
            </a:r>
            <a:r>
              <a:rPr lang="en-US" sz="1800" dirty="0" smtClean="0"/>
              <a:t> </a:t>
            </a:r>
            <a:r>
              <a:rPr lang="en-US" sz="1800" dirty="0" err="1" smtClean="0"/>
              <a:t>troca</a:t>
            </a:r>
            <a:r>
              <a:rPr lang="en-US" sz="1800" dirty="0" smtClean="0"/>
              <a:t> de </a:t>
            </a:r>
            <a:r>
              <a:rPr lang="en-US" sz="1800" dirty="0" err="1" smtClean="0"/>
              <a:t>uma</a:t>
            </a:r>
            <a:r>
              <a:rPr lang="en-US" sz="1800" dirty="0" smtClean="0"/>
              <a:t> </a:t>
            </a:r>
            <a:r>
              <a:rPr lang="en-US" sz="1800" dirty="0" err="1" smtClean="0"/>
              <a:t>penalidade</a:t>
            </a:r>
            <a:r>
              <a:rPr lang="en-US" sz="1800" dirty="0" smtClean="0"/>
              <a:t> (no </a:t>
            </a:r>
            <a:r>
              <a:rPr lang="en-US" sz="1800" dirty="0" err="1" smtClean="0"/>
              <a:t>desespero</a:t>
            </a:r>
            <a:r>
              <a:rPr lang="en-US" sz="1800" dirty="0" smtClean="0"/>
              <a:t>, vale </a:t>
            </a:r>
            <a:r>
              <a:rPr lang="en-US" sz="1800" dirty="0" err="1" smtClean="0"/>
              <a:t>tudo</a:t>
            </a:r>
            <a:r>
              <a:rPr lang="en-US" sz="1800" dirty="0" smtClean="0"/>
              <a:t>!)</a:t>
            </a:r>
          </a:p>
          <a:p>
            <a:endParaRPr lang="en-US" sz="2000" dirty="0" smtClean="0"/>
          </a:p>
          <a:p>
            <a:r>
              <a:rPr lang="en-US" sz="2000" dirty="0" err="1" smtClean="0"/>
              <a:t>Não</a:t>
            </a:r>
            <a:r>
              <a:rPr lang="en-US" sz="2000" dirty="0" smtClean="0"/>
              <a:t> </a:t>
            </a:r>
            <a:r>
              <a:rPr lang="en-US" sz="2000" dirty="0" err="1" smtClean="0"/>
              <a:t>adianta</a:t>
            </a:r>
            <a:r>
              <a:rPr lang="en-US" sz="2000" dirty="0" smtClean="0"/>
              <a:t> </a:t>
            </a:r>
            <a:r>
              <a:rPr lang="en-US" sz="2000" dirty="0" err="1" smtClean="0"/>
              <a:t>iniciar</a:t>
            </a:r>
            <a:r>
              <a:rPr lang="en-US" sz="2000" dirty="0" smtClean="0"/>
              <a:t> um </a:t>
            </a:r>
            <a:r>
              <a:rPr lang="en-US" sz="2000" dirty="0" err="1" smtClean="0"/>
              <a:t>problema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minutos</a:t>
            </a:r>
            <a:r>
              <a:rPr lang="en-US" sz="2000" dirty="0" smtClean="0"/>
              <a:t> </a:t>
            </a:r>
            <a:r>
              <a:rPr lang="en-US" sz="2000" dirty="0" err="1" smtClean="0"/>
              <a:t>finais</a:t>
            </a:r>
            <a:r>
              <a:rPr lang="en-US" sz="2000" dirty="0" smtClean="0"/>
              <a:t> </a:t>
            </a:r>
            <a:r>
              <a:rPr lang="en-US" sz="2000" dirty="0" err="1" smtClean="0"/>
              <a:t>da</a:t>
            </a:r>
            <a:r>
              <a:rPr lang="en-US" sz="2000" dirty="0" smtClean="0"/>
              <a:t> </a:t>
            </a:r>
            <a:r>
              <a:rPr lang="en-US" sz="2000" dirty="0" err="1" smtClean="0"/>
              <a:t>competição</a:t>
            </a:r>
            <a:endParaRPr lang="en-US" sz="2000" dirty="0" smtClean="0"/>
          </a:p>
          <a:p>
            <a:pPr lvl="1"/>
            <a:r>
              <a:rPr lang="en-US" sz="1800" dirty="0" smtClean="0"/>
              <a:t>É </a:t>
            </a:r>
            <a:r>
              <a:rPr lang="en-US" sz="1800" dirty="0" err="1" smtClean="0"/>
              <a:t>melhor</a:t>
            </a:r>
            <a:r>
              <a:rPr lang="en-US" sz="1800" dirty="0" smtClean="0"/>
              <a:t> </a:t>
            </a:r>
            <a:r>
              <a:rPr lang="en-US" sz="1800" dirty="0" err="1" smtClean="0"/>
              <a:t>modelar</a:t>
            </a:r>
            <a:r>
              <a:rPr lang="en-US" sz="1800" dirty="0" smtClean="0"/>
              <a:t> </a:t>
            </a:r>
            <a:r>
              <a:rPr lang="en-US" sz="1800" dirty="0" err="1" smtClean="0"/>
              <a:t>alguns</a:t>
            </a:r>
            <a:r>
              <a:rPr lang="en-US" sz="1800" dirty="0" smtClean="0"/>
              <a:t> </a:t>
            </a:r>
            <a:r>
              <a:rPr lang="en-US" sz="1800" dirty="0" err="1" smtClean="0"/>
              <a:t>problemas</a:t>
            </a:r>
            <a:r>
              <a:rPr lang="en-US" sz="1800" dirty="0" smtClean="0"/>
              <a:t> no </a:t>
            </a:r>
            <a:r>
              <a:rPr lang="en-US" sz="1800" dirty="0" err="1" smtClean="0"/>
              <a:t>início</a:t>
            </a:r>
            <a:r>
              <a:rPr lang="en-US" sz="1800" dirty="0" smtClean="0"/>
              <a:t> </a:t>
            </a:r>
            <a:r>
              <a:rPr lang="en-US" sz="1800" dirty="0" err="1" smtClean="0"/>
              <a:t>ou</a:t>
            </a:r>
            <a:r>
              <a:rPr lang="en-US" sz="1800" dirty="0" smtClean="0"/>
              <a:t> </a:t>
            </a:r>
            <a:r>
              <a:rPr lang="en-US" sz="1800" dirty="0" err="1" smtClean="0"/>
              <a:t>utilizar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minutos</a:t>
            </a:r>
            <a:r>
              <a:rPr lang="en-US" sz="1800" dirty="0" smtClean="0"/>
              <a:t> </a:t>
            </a:r>
            <a:r>
              <a:rPr lang="en-US" sz="1800" dirty="0" err="1" smtClean="0"/>
              <a:t>finais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a </a:t>
            </a:r>
            <a:r>
              <a:rPr lang="en-US" sz="1800" dirty="0" err="1" smtClean="0"/>
              <a:t>depuração</a:t>
            </a:r>
            <a:r>
              <a:rPr lang="en-US" sz="1800" dirty="0" smtClean="0"/>
              <a:t> de </a:t>
            </a:r>
            <a:r>
              <a:rPr lang="en-US" sz="1800" dirty="0" err="1" smtClean="0"/>
              <a:t>problemas</a:t>
            </a:r>
            <a:r>
              <a:rPr lang="en-US" sz="1800" dirty="0" smtClean="0"/>
              <a:t> </a:t>
            </a:r>
            <a:r>
              <a:rPr lang="en-US" sz="1800" dirty="0" err="1" smtClean="0"/>
              <a:t>ainda</a:t>
            </a:r>
            <a:r>
              <a:rPr lang="en-US" sz="1800" dirty="0" smtClean="0"/>
              <a:t> </a:t>
            </a:r>
            <a:r>
              <a:rPr lang="en-US" sz="1800" dirty="0" err="1" smtClean="0"/>
              <a:t>não</a:t>
            </a:r>
            <a:r>
              <a:rPr lang="en-US" sz="1800" dirty="0" smtClean="0"/>
              <a:t> </a:t>
            </a:r>
            <a:r>
              <a:rPr lang="en-US" sz="1800" dirty="0" err="1" smtClean="0"/>
              <a:t>aceitos</a:t>
            </a:r>
            <a:endParaRPr lang="pt-PT" sz="1800" dirty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Dicas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para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preparação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en-US" sz="2000" dirty="0" smtClean="0"/>
              <a:t>Procure </a:t>
            </a:r>
            <a:r>
              <a:rPr lang="en-US" sz="2000" dirty="0" err="1" smtClean="0"/>
              <a:t>adotar</a:t>
            </a:r>
            <a:r>
              <a:rPr lang="en-US" sz="2000" dirty="0" smtClean="0"/>
              <a:t> </a:t>
            </a:r>
            <a:r>
              <a:rPr lang="en-US" sz="2000" dirty="0" err="1" smtClean="0"/>
              <a:t>uma</a:t>
            </a:r>
            <a:r>
              <a:rPr lang="en-US" sz="2000" dirty="0" smtClean="0"/>
              <a:t> </a:t>
            </a:r>
            <a:r>
              <a:rPr lang="en-US" sz="2000" dirty="0" err="1" smtClean="0"/>
              <a:t>estratégia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seu</a:t>
            </a:r>
            <a:r>
              <a:rPr lang="en-US" sz="2000" dirty="0" smtClean="0"/>
              <a:t> time</a:t>
            </a:r>
          </a:p>
          <a:p>
            <a:pPr lvl="1"/>
            <a:r>
              <a:rPr lang="en-US" sz="1800" b="1" dirty="0" smtClean="0"/>
              <a:t>Simples</a:t>
            </a:r>
            <a:r>
              <a:rPr lang="en-US" sz="1800" dirty="0" smtClean="0"/>
              <a:t>: </a:t>
            </a:r>
            <a:r>
              <a:rPr lang="en-US" sz="1800" dirty="0" err="1" smtClean="0"/>
              <a:t>cada</a:t>
            </a:r>
            <a:r>
              <a:rPr lang="en-US" sz="1800" dirty="0" smtClean="0"/>
              <a:t> </a:t>
            </a:r>
            <a:r>
              <a:rPr lang="en-US" sz="1800" dirty="0" err="1" smtClean="0"/>
              <a:t>integrante</a:t>
            </a:r>
            <a:r>
              <a:rPr lang="en-US" sz="1800" dirty="0" smtClean="0"/>
              <a:t> do time </a:t>
            </a:r>
            <a:r>
              <a:rPr lang="en-US" sz="1800" dirty="0" err="1" smtClean="0"/>
              <a:t>pega</a:t>
            </a:r>
            <a:r>
              <a:rPr lang="en-US" sz="1800" dirty="0" smtClean="0"/>
              <a:t> um </a:t>
            </a:r>
            <a:r>
              <a:rPr lang="en-US" sz="1800" dirty="0" err="1" smtClean="0"/>
              <a:t>problema</a:t>
            </a:r>
            <a:r>
              <a:rPr lang="en-US" sz="1800" dirty="0" smtClean="0"/>
              <a:t> </a:t>
            </a:r>
            <a:r>
              <a:rPr lang="en-US" sz="1800" dirty="0" err="1" smtClean="0"/>
              <a:t>para</a:t>
            </a:r>
            <a:r>
              <a:rPr lang="en-US" sz="1800" dirty="0" smtClean="0"/>
              <a:t> resolver</a:t>
            </a:r>
          </a:p>
          <a:p>
            <a:pPr lvl="1"/>
            <a:r>
              <a:rPr lang="en-US" sz="1800" b="1" dirty="0" smtClean="0"/>
              <a:t>Terminal Man</a:t>
            </a:r>
            <a:r>
              <a:rPr lang="en-US" sz="1800" dirty="0" smtClean="0"/>
              <a:t>: </a:t>
            </a:r>
            <a:r>
              <a:rPr lang="en-US" sz="1800" dirty="0" err="1" smtClean="0"/>
              <a:t>uma</a:t>
            </a:r>
            <a:r>
              <a:rPr lang="en-US" sz="1800" dirty="0" smtClean="0"/>
              <a:t> </a:t>
            </a:r>
            <a:r>
              <a:rPr lang="en-US" sz="1800" dirty="0" err="1" smtClean="0"/>
              <a:t>única</a:t>
            </a:r>
            <a:r>
              <a:rPr lang="en-US" sz="1800" dirty="0" smtClean="0"/>
              <a:t> </a:t>
            </a:r>
            <a:r>
              <a:rPr lang="en-US" sz="1800" dirty="0" err="1" smtClean="0"/>
              <a:t>pessoa</a:t>
            </a:r>
            <a:r>
              <a:rPr lang="en-US" sz="1800" dirty="0" smtClean="0"/>
              <a:t> </a:t>
            </a:r>
            <a:r>
              <a:rPr lang="en-US" sz="1800" dirty="0" err="1" smtClean="0"/>
              <a:t>fica</a:t>
            </a:r>
            <a:r>
              <a:rPr lang="en-US" sz="1800" dirty="0" smtClean="0"/>
              <a:t> </a:t>
            </a:r>
            <a:r>
              <a:rPr lang="en-US" sz="1800" dirty="0" err="1" smtClean="0"/>
              <a:t>encarregada</a:t>
            </a:r>
            <a:r>
              <a:rPr lang="en-US" sz="1800" dirty="0" smtClean="0"/>
              <a:t> do terminal, </a:t>
            </a:r>
            <a:r>
              <a:rPr lang="en-US" sz="1800" dirty="0" err="1" smtClean="0"/>
              <a:t>enquanto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outros</a:t>
            </a:r>
            <a:r>
              <a:rPr lang="en-US" sz="1800" dirty="0" smtClean="0"/>
              <a:t> </a:t>
            </a:r>
            <a:r>
              <a:rPr lang="en-US" sz="1800" dirty="0" err="1" smtClean="0"/>
              <a:t>dois</a:t>
            </a:r>
            <a:r>
              <a:rPr lang="en-US" sz="1800" dirty="0" smtClean="0"/>
              <a:t> </a:t>
            </a:r>
            <a:r>
              <a:rPr lang="en-US" sz="1800" dirty="0" err="1" smtClean="0"/>
              <a:t>elaboram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algoritmos</a:t>
            </a:r>
            <a:r>
              <a:rPr lang="en-US" sz="1800" dirty="0" smtClean="0"/>
              <a:t> e </a:t>
            </a:r>
            <a:r>
              <a:rPr lang="en-US" sz="1800" dirty="0" err="1" smtClean="0"/>
              <a:t>casos</a:t>
            </a:r>
            <a:r>
              <a:rPr lang="en-US" sz="1800" dirty="0" smtClean="0"/>
              <a:t> de testes</a:t>
            </a:r>
          </a:p>
          <a:p>
            <a:pPr lvl="1"/>
            <a:r>
              <a:rPr lang="en-US" sz="1800" b="1" dirty="0" smtClean="0"/>
              <a:t>Think Tank</a:t>
            </a:r>
            <a:r>
              <a:rPr lang="en-US" sz="1800" dirty="0" smtClean="0"/>
              <a:t>: </a:t>
            </a:r>
            <a:r>
              <a:rPr lang="en-US" sz="1800" dirty="0" err="1" smtClean="0"/>
              <a:t>todos</a:t>
            </a:r>
            <a:r>
              <a:rPr lang="en-US" sz="1800" dirty="0" smtClean="0"/>
              <a:t> </a:t>
            </a:r>
            <a:r>
              <a:rPr lang="en-US" sz="1800" dirty="0" err="1" smtClean="0"/>
              <a:t>os</a:t>
            </a:r>
            <a:r>
              <a:rPr lang="en-US" sz="1800" dirty="0" smtClean="0"/>
              <a:t> </a:t>
            </a:r>
            <a:r>
              <a:rPr lang="en-US" sz="1800" dirty="0" err="1" smtClean="0"/>
              <a:t>problemas</a:t>
            </a:r>
            <a:r>
              <a:rPr lang="en-US" sz="1800" dirty="0" smtClean="0"/>
              <a:t> </a:t>
            </a:r>
            <a:r>
              <a:rPr lang="en-US" sz="1800" dirty="0" err="1" smtClean="0"/>
              <a:t>são</a:t>
            </a:r>
            <a:r>
              <a:rPr lang="en-US" sz="1800" dirty="0" smtClean="0"/>
              <a:t> </a:t>
            </a:r>
            <a:r>
              <a:rPr lang="en-US" sz="1800" dirty="0" err="1" smtClean="0"/>
              <a:t>modelados</a:t>
            </a:r>
            <a:r>
              <a:rPr lang="en-US" sz="1800" dirty="0" smtClean="0"/>
              <a:t> </a:t>
            </a:r>
            <a:r>
              <a:rPr lang="en-US" sz="1800" dirty="0" err="1" smtClean="0"/>
              <a:t>pelo</a:t>
            </a:r>
            <a:r>
              <a:rPr lang="en-US" sz="1800" dirty="0" smtClean="0"/>
              <a:t> time, </a:t>
            </a:r>
            <a:r>
              <a:rPr lang="en-US" sz="1800" dirty="0" err="1" smtClean="0"/>
              <a:t>para</a:t>
            </a:r>
            <a:r>
              <a:rPr lang="en-US" sz="1800" dirty="0" smtClean="0"/>
              <a:t> </a:t>
            </a:r>
            <a:r>
              <a:rPr lang="en-US" sz="1800" dirty="0" err="1" smtClean="0"/>
              <a:t>finalmente</a:t>
            </a:r>
            <a:r>
              <a:rPr lang="en-US" sz="1800" dirty="0" smtClean="0"/>
              <a:t> </a:t>
            </a:r>
            <a:r>
              <a:rPr lang="en-US" sz="1800" dirty="0" err="1" smtClean="0"/>
              <a:t>serem</a:t>
            </a:r>
            <a:r>
              <a:rPr lang="en-US" sz="1800" dirty="0" smtClean="0"/>
              <a:t> </a:t>
            </a:r>
            <a:r>
              <a:rPr lang="en-US" sz="1800" dirty="0" err="1" smtClean="0"/>
              <a:t>definidos</a:t>
            </a:r>
            <a:r>
              <a:rPr lang="en-US" sz="1800" dirty="0" smtClean="0"/>
              <a:t> </a:t>
            </a:r>
            <a:r>
              <a:rPr lang="en-US" sz="1800" dirty="0" err="1" smtClean="0"/>
              <a:t>quais</a:t>
            </a:r>
            <a:r>
              <a:rPr lang="en-US" sz="1800" dirty="0" smtClean="0"/>
              <a:t> </a:t>
            </a:r>
            <a:r>
              <a:rPr lang="en-US" sz="1800" dirty="0" err="1" smtClean="0"/>
              <a:t>serão</a:t>
            </a:r>
            <a:r>
              <a:rPr lang="en-US" sz="1800" dirty="0" smtClean="0"/>
              <a:t> </a:t>
            </a:r>
            <a:r>
              <a:rPr lang="en-US" sz="1800" dirty="0" err="1" smtClean="0"/>
              <a:t>implementados</a:t>
            </a: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Toda </a:t>
            </a:r>
            <a:r>
              <a:rPr lang="en-US" sz="2000" dirty="0" err="1" smtClean="0"/>
              <a:t>estratégia</a:t>
            </a:r>
            <a:r>
              <a:rPr lang="en-US" sz="2000" dirty="0" smtClean="0"/>
              <a:t> </a:t>
            </a:r>
            <a:r>
              <a:rPr lang="en-US" sz="2000" dirty="0" err="1" smtClean="0"/>
              <a:t>possui</a:t>
            </a:r>
            <a:r>
              <a:rPr lang="en-US" sz="2000" dirty="0" smtClean="0"/>
              <a:t> </a:t>
            </a:r>
            <a:r>
              <a:rPr lang="en-US" sz="2000" dirty="0" err="1" smtClean="0"/>
              <a:t>pontos</a:t>
            </a:r>
            <a:r>
              <a:rPr lang="en-US" sz="2000" dirty="0" smtClean="0"/>
              <a:t> </a:t>
            </a:r>
            <a:r>
              <a:rPr lang="en-US" sz="2000" dirty="0" err="1" smtClean="0"/>
              <a:t>positivos</a:t>
            </a:r>
            <a:r>
              <a:rPr lang="en-US" sz="2000" dirty="0" smtClean="0"/>
              <a:t> e </a:t>
            </a:r>
            <a:r>
              <a:rPr lang="en-US" sz="2000" dirty="0" err="1" smtClean="0"/>
              <a:t>negativos</a:t>
            </a:r>
            <a:r>
              <a:rPr lang="en-US" sz="2000" dirty="0" smtClean="0"/>
              <a:t>, e </a:t>
            </a:r>
            <a:r>
              <a:rPr lang="en-US" sz="2000" dirty="0" err="1" smtClean="0"/>
              <a:t>nem</a:t>
            </a:r>
            <a:r>
              <a:rPr lang="en-US" sz="2000" dirty="0" smtClean="0"/>
              <a:t> </a:t>
            </a:r>
            <a:r>
              <a:rPr lang="en-US" sz="2000" dirty="0" err="1" smtClean="0"/>
              <a:t>sempre</a:t>
            </a:r>
            <a:r>
              <a:rPr lang="en-US" sz="2000" dirty="0" smtClean="0"/>
              <a:t> </a:t>
            </a:r>
            <a:r>
              <a:rPr lang="en-US" sz="2000" dirty="0" err="1" smtClean="0"/>
              <a:t>será</a:t>
            </a:r>
            <a:r>
              <a:rPr lang="en-US" sz="2000" dirty="0" smtClean="0"/>
              <a:t> </a:t>
            </a:r>
            <a:r>
              <a:rPr lang="en-US" sz="2000" dirty="0" err="1" smtClean="0"/>
              <a:t>adequada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qualquer</a:t>
            </a:r>
            <a:r>
              <a:rPr lang="en-US" sz="2000" dirty="0" smtClean="0"/>
              <a:t> time</a:t>
            </a:r>
          </a:p>
          <a:p>
            <a:pPr lvl="1"/>
            <a:r>
              <a:rPr lang="en-US" sz="1800" dirty="0" smtClean="0"/>
              <a:t>Use </a:t>
            </a:r>
            <a:r>
              <a:rPr lang="en-US" sz="1800" dirty="0" err="1" smtClean="0"/>
              <a:t>aquela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</a:t>
            </a:r>
            <a:r>
              <a:rPr lang="en-US" sz="1800" dirty="0" err="1" smtClean="0"/>
              <a:t>melhor</a:t>
            </a:r>
            <a:r>
              <a:rPr lang="en-US" sz="1800" dirty="0" smtClean="0"/>
              <a:t> </a:t>
            </a:r>
            <a:r>
              <a:rPr lang="en-US" sz="1800" dirty="0" err="1" smtClean="0"/>
              <a:t>explora</a:t>
            </a:r>
            <a:r>
              <a:rPr lang="en-US" sz="1800" dirty="0" smtClean="0"/>
              <a:t> as </a:t>
            </a:r>
            <a:r>
              <a:rPr lang="en-US" sz="1800" dirty="0" err="1" smtClean="0"/>
              <a:t>capacidades</a:t>
            </a:r>
            <a:r>
              <a:rPr lang="en-US" sz="1800" dirty="0" smtClean="0"/>
              <a:t> de </a:t>
            </a:r>
            <a:r>
              <a:rPr lang="en-US" sz="1800" dirty="0" err="1" smtClean="0"/>
              <a:t>cada</a:t>
            </a:r>
            <a:r>
              <a:rPr lang="en-US" sz="1800" dirty="0" smtClean="0"/>
              <a:t> </a:t>
            </a:r>
            <a:r>
              <a:rPr lang="en-US" sz="1800" dirty="0" err="1" smtClean="0"/>
              <a:t>competidor</a:t>
            </a:r>
            <a:endParaRPr lang="en-US" sz="1800" dirty="0" smtClean="0"/>
          </a:p>
          <a:p>
            <a:pPr lvl="1"/>
            <a:r>
              <a:rPr lang="en-US" sz="1800" dirty="0" smtClean="0"/>
              <a:t>Procure </a:t>
            </a:r>
            <a:r>
              <a:rPr lang="en-US" sz="1800" dirty="0" err="1" smtClean="0"/>
              <a:t>aprimorar</a:t>
            </a:r>
            <a:r>
              <a:rPr lang="en-US" sz="1800" dirty="0" smtClean="0"/>
              <a:t> a </a:t>
            </a:r>
            <a:r>
              <a:rPr lang="en-US" sz="1800" dirty="0" err="1" smtClean="0"/>
              <a:t>estratégia</a:t>
            </a:r>
            <a:r>
              <a:rPr lang="en-US" sz="1800" dirty="0" smtClean="0"/>
              <a:t> do time com </a:t>
            </a:r>
            <a:r>
              <a:rPr lang="en-US" sz="1800" dirty="0" err="1" smtClean="0"/>
              <a:t>muito</a:t>
            </a:r>
            <a:r>
              <a:rPr lang="en-US" sz="1800" dirty="0" smtClean="0"/>
              <a:t> </a:t>
            </a:r>
            <a:r>
              <a:rPr lang="en-US" sz="1800" dirty="0" err="1" smtClean="0"/>
              <a:t>treinamento</a:t>
            </a:r>
            <a:endParaRPr lang="pt-PT" sz="1400" dirty="0"/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0363" y="150537"/>
            <a:ext cx="1047427" cy="1011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90600" y="2065062"/>
            <a:ext cx="6505575" cy="88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Ambiente</a:t>
            </a: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Computacional</a:t>
            </a:r>
            <a:endParaRPr kumimoji="0" lang="en-US" sz="3600" b="0" i="0" u="none" strike="noStrike" kern="0" cap="none" spc="0" normalizeH="0" baseline="0" noProof="0" dirty="0" smtClean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8" name="Picture 8" descr="Y:\local\universidade\maratona\logomd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77338" y="2065062"/>
            <a:ext cx="2357651" cy="2276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Maratona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Programação</a:t>
            </a:r>
            <a:r>
              <a:rPr lang="en-US" dirty="0" smtClean="0">
                <a:solidFill>
                  <a:schemeClr val="accent1"/>
                </a:solidFill>
              </a:rPr>
              <a:t/>
            </a:r>
            <a:br>
              <a:rPr lang="en-US" dirty="0" smtClean="0">
                <a:solidFill>
                  <a:schemeClr val="accent1"/>
                </a:solidFill>
              </a:rPr>
            </a:br>
            <a:r>
              <a:rPr lang="en-US" sz="2400" dirty="0" err="1" smtClean="0">
                <a:solidFill>
                  <a:schemeClr val="accent1"/>
                </a:solidFill>
              </a:rPr>
              <a:t>Ambiente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computacional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142699"/>
            <a:ext cx="8229600" cy="3983464"/>
          </a:xfrm>
          <a:noFill/>
        </p:spPr>
        <p:txBody>
          <a:bodyPr/>
          <a:lstStyle/>
          <a:p>
            <a:r>
              <a:rPr lang="pt-BR" sz="2000" dirty="0" smtClean="0"/>
              <a:t>BOCA – BOCA Online</a:t>
            </a:r>
            <a:br>
              <a:rPr lang="pt-BR" sz="2000" dirty="0" smtClean="0"/>
            </a:br>
            <a:r>
              <a:rPr lang="pt-BR" sz="2000" dirty="0" err="1" smtClean="0"/>
              <a:t>Contest</a:t>
            </a:r>
            <a:r>
              <a:rPr lang="pt-BR" sz="2000" dirty="0" smtClean="0"/>
              <a:t> Administrador</a:t>
            </a:r>
          </a:p>
          <a:p>
            <a:pPr lvl="1"/>
            <a:r>
              <a:rPr lang="pt-BR" sz="1600" dirty="0" smtClean="0"/>
              <a:t>Desenvolvido por Cássio</a:t>
            </a:r>
            <a:br>
              <a:rPr lang="pt-BR" sz="1600" dirty="0" smtClean="0"/>
            </a:br>
            <a:r>
              <a:rPr lang="pt-BR" sz="1600" dirty="0" err="1" smtClean="0"/>
              <a:t>Polpo</a:t>
            </a:r>
            <a:r>
              <a:rPr lang="pt-BR" sz="1600" dirty="0" smtClean="0"/>
              <a:t> de Campos</a:t>
            </a:r>
          </a:p>
          <a:p>
            <a:pPr lvl="1"/>
            <a:r>
              <a:rPr lang="pt-BR" sz="1600" dirty="0" smtClean="0"/>
              <a:t>Disponível em</a:t>
            </a:r>
            <a:br>
              <a:rPr lang="pt-BR" sz="1600" dirty="0" smtClean="0"/>
            </a:br>
            <a:r>
              <a:rPr lang="pt-BR" sz="1600" dirty="0" smtClean="0"/>
              <a:t>http://bombonera.org/</a:t>
            </a:r>
          </a:p>
          <a:p>
            <a:endParaRPr lang="pt-BR" sz="1800" dirty="0" smtClean="0"/>
          </a:p>
          <a:p>
            <a:r>
              <a:rPr lang="pt-BR" sz="2000" dirty="0" smtClean="0"/>
              <a:t>Sistema operacional</a:t>
            </a:r>
            <a:br>
              <a:rPr lang="pt-BR" sz="2000" dirty="0" smtClean="0"/>
            </a:br>
            <a:r>
              <a:rPr lang="pt-BR" sz="2000" dirty="0" err="1" smtClean="0"/>
              <a:t>Latam</a:t>
            </a:r>
            <a:r>
              <a:rPr lang="pt-BR" sz="2000" dirty="0" smtClean="0"/>
              <a:t> BOCA Linux</a:t>
            </a:r>
          </a:p>
          <a:p>
            <a:pPr lvl="1"/>
            <a:r>
              <a:rPr lang="pt-BR" sz="1600" dirty="0" smtClean="0"/>
              <a:t>Contém todas as ferramentas</a:t>
            </a:r>
            <a:br>
              <a:rPr lang="pt-BR" sz="1600" dirty="0" smtClean="0"/>
            </a:br>
            <a:r>
              <a:rPr lang="pt-BR" sz="1600" dirty="0" smtClean="0"/>
              <a:t>necessárias para a competição</a:t>
            </a:r>
          </a:p>
          <a:p>
            <a:pPr lvl="1"/>
            <a:r>
              <a:rPr lang="pt-BR" sz="1600" dirty="0" smtClean="0"/>
              <a:t>Tanto para o servidor, estações</a:t>
            </a:r>
            <a:br>
              <a:rPr lang="pt-BR" sz="1600" dirty="0" smtClean="0"/>
            </a:br>
            <a:r>
              <a:rPr lang="pt-BR" sz="1600" dirty="0" smtClean="0"/>
              <a:t>dos juízes, competidores, ...</a:t>
            </a:r>
          </a:p>
          <a:p>
            <a:pPr lvl="1"/>
            <a:r>
              <a:rPr lang="pt-BR" sz="1600" dirty="0" smtClean="0"/>
              <a:t>Também disponível em</a:t>
            </a:r>
            <a:br>
              <a:rPr lang="pt-BR" sz="1600" dirty="0" smtClean="0"/>
            </a:br>
            <a:r>
              <a:rPr lang="pt-BR" sz="1600" dirty="0" smtClean="0"/>
              <a:t>http://bombonera.org/</a:t>
            </a:r>
          </a:p>
        </p:txBody>
      </p:sp>
      <p:sp>
        <p:nvSpPr>
          <p:cNvPr id="5" name="Retângulo 4"/>
          <p:cNvSpPr/>
          <p:nvPr/>
        </p:nvSpPr>
        <p:spPr>
          <a:xfrm>
            <a:off x="3183639" y="1600200"/>
            <a:ext cx="2776722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dirty="0" smtClean="0"/>
              <a:t>http://maratona.ime.usp.br</a:t>
            </a:r>
          </a:p>
        </p:txBody>
      </p:sp>
      <p:pic>
        <p:nvPicPr>
          <p:cNvPr id="6" name="Imagem 5" descr="boc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65051" y="1843472"/>
            <a:ext cx="5197999" cy="47287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Olimpíada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Internacional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Informática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80593"/>
            <a:ext cx="8229600" cy="3745570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Hall da Fama da IOI</a:t>
            </a:r>
          </a:p>
          <a:p>
            <a:pPr lvl="1" eaLnBrk="1" hangingPunct="1"/>
            <a:r>
              <a:rPr lang="pt-BR" sz="1800" dirty="0" smtClean="0"/>
              <a:t>Em 2011, Felipe Sousa se tornou o primeiro medalhista de ouro brasileiro</a:t>
            </a:r>
          </a:p>
        </p:txBody>
      </p:sp>
      <p:sp>
        <p:nvSpPr>
          <p:cNvPr id="4" name="Retângulo 3"/>
          <p:cNvSpPr/>
          <p:nvPr/>
        </p:nvSpPr>
        <p:spPr>
          <a:xfrm>
            <a:off x="3325505" y="1698937"/>
            <a:ext cx="2492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http://ioinformatics.org/</a:t>
            </a:r>
            <a:endParaRPr lang="pt-BR" dirty="0"/>
          </a:p>
        </p:txBody>
      </p:sp>
      <p:pic>
        <p:nvPicPr>
          <p:cNvPr id="5" name="Imagem 4" descr="olimpiada_our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3391747"/>
            <a:ext cx="3463060" cy="3044449"/>
          </a:xfrm>
          <a:prstGeom prst="rect">
            <a:avLst/>
          </a:prstGeom>
        </p:spPr>
      </p:pic>
      <p:pic>
        <p:nvPicPr>
          <p:cNvPr id="7" name="Imagem 6" descr="hall-of-fam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70091" y="3554083"/>
            <a:ext cx="4455410" cy="2286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dirty="0" err="1" smtClean="0">
                <a:solidFill>
                  <a:schemeClr val="accent1"/>
                </a:solidFill>
              </a:rPr>
              <a:t>Olimpíada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err="1" smtClean="0">
                <a:solidFill>
                  <a:schemeClr val="accent1"/>
                </a:solidFill>
              </a:rPr>
              <a:t>Brasileira</a:t>
            </a:r>
            <a:r>
              <a:rPr lang="en-US" dirty="0" smtClean="0">
                <a:solidFill>
                  <a:schemeClr val="accent1"/>
                </a:solidFill>
              </a:rPr>
              <a:t> de </a:t>
            </a:r>
            <a:r>
              <a:rPr lang="en-US" dirty="0" err="1" smtClean="0">
                <a:solidFill>
                  <a:schemeClr val="accent1"/>
                </a:solidFill>
              </a:rPr>
              <a:t>Informática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2380593"/>
            <a:ext cx="8229600" cy="3745570"/>
          </a:xfrm>
          <a:noFill/>
        </p:spPr>
        <p:txBody>
          <a:bodyPr/>
          <a:lstStyle/>
          <a:p>
            <a:pPr eaLnBrk="1" hangingPunct="1"/>
            <a:r>
              <a:rPr lang="pt-BR" sz="2000" dirty="0" smtClean="0"/>
              <a:t>Promovida pela SBC e organizada pelo Instituto de Computação da UNICAMP, é a competição nacional que dá acesso à IOI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Visa despertar o interesse pelas ciências (em especial, computação), através de uma competição que envolve desafio e engenhosidade</a:t>
            </a:r>
          </a:p>
          <a:p>
            <a:pPr eaLnBrk="1" hangingPunct="1"/>
            <a:endParaRPr lang="pt-BR" sz="2000" dirty="0" smtClean="0"/>
          </a:p>
          <a:p>
            <a:pPr eaLnBrk="1" hangingPunct="1"/>
            <a:r>
              <a:rPr lang="pt-BR" sz="2000" dirty="0" smtClean="0"/>
              <a:t>Realizada nas modalidades </a:t>
            </a:r>
            <a:r>
              <a:rPr lang="pt-BR" sz="2000" i="1" dirty="0" smtClean="0"/>
              <a:t>iniciação</a:t>
            </a:r>
            <a:r>
              <a:rPr lang="pt-BR" sz="2000" dirty="0" smtClean="0"/>
              <a:t>, </a:t>
            </a:r>
            <a:r>
              <a:rPr lang="pt-BR" sz="2000" i="1" dirty="0" smtClean="0"/>
              <a:t>programação</a:t>
            </a:r>
            <a:r>
              <a:rPr lang="pt-BR" sz="2000" dirty="0" smtClean="0"/>
              <a:t> e </a:t>
            </a:r>
            <a:r>
              <a:rPr lang="pt-BR" sz="2000" i="1" dirty="0" smtClean="0"/>
              <a:t>universitária</a:t>
            </a:r>
            <a:r>
              <a:rPr lang="pt-BR" sz="2000" dirty="0" smtClean="0"/>
              <a:t>, e subdivididas em níveis de acordo com escolaridade e dificuldade</a:t>
            </a:r>
          </a:p>
          <a:p>
            <a:pPr lvl="1" eaLnBrk="1" hangingPunct="1"/>
            <a:endParaRPr lang="pt-BR" sz="1600" dirty="0" smtClean="0"/>
          </a:p>
        </p:txBody>
      </p:sp>
      <p:sp>
        <p:nvSpPr>
          <p:cNvPr id="4" name="Retângulo 3"/>
          <p:cNvSpPr/>
          <p:nvPr/>
        </p:nvSpPr>
        <p:spPr>
          <a:xfrm>
            <a:off x="2988875" y="1698937"/>
            <a:ext cx="31662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http://olimpiada.ic.unicamp.br/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sz="3200" dirty="0" smtClean="0">
                <a:solidFill>
                  <a:schemeClr val="accent1"/>
                </a:solidFill>
              </a:rPr>
              <a:t>International Collegiate Programming Contest (ICPC)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275463"/>
            <a:ext cx="8388350" cy="28507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Estabelecida em '76, é a mais prestigiada competição de programação, reunindo times de várias universidades</a:t>
            </a:r>
          </a:p>
          <a:p>
            <a:pPr eaLnBrk="1" hangingPunct="1">
              <a:lnSpc>
                <a:spcPct val="80000"/>
              </a:lnSpc>
            </a:pPr>
            <a:endParaRPr lang="pt-BR" sz="1000" dirty="0" smtClean="0"/>
          </a:p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Promovido pela ACM (</a:t>
            </a:r>
            <a:r>
              <a:rPr lang="pt-BR" sz="2000" dirty="0" err="1" smtClean="0"/>
              <a:t>Association</a:t>
            </a:r>
            <a:r>
              <a:rPr lang="pt-BR" sz="2000" dirty="0" smtClean="0"/>
              <a:t> for </a:t>
            </a:r>
            <a:r>
              <a:rPr lang="pt-BR" sz="2000" dirty="0" err="1" smtClean="0"/>
              <a:t>Computer</a:t>
            </a:r>
            <a:r>
              <a:rPr lang="pt-BR" sz="2000" dirty="0" smtClean="0"/>
              <a:t> </a:t>
            </a:r>
            <a:r>
              <a:rPr lang="pt-BR" sz="2000" dirty="0" err="1" smtClean="0"/>
              <a:t>Machinery</a:t>
            </a:r>
            <a:r>
              <a:rPr lang="pt-BR" sz="2000" dirty="0" smtClean="0"/>
              <a:t>), com patrocínio da IBM, e gerenciada pela </a:t>
            </a:r>
            <a:r>
              <a:rPr lang="pt-BR" sz="2000" dirty="0" err="1" smtClean="0"/>
              <a:t>Baylor</a:t>
            </a:r>
            <a:r>
              <a:rPr lang="pt-BR" sz="2000" dirty="0" smtClean="0"/>
              <a:t> </a:t>
            </a:r>
            <a:r>
              <a:rPr lang="pt-BR" sz="2000" dirty="0" err="1" smtClean="0"/>
              <a:t>University</a:t>
            </a:r>
            <a:r>
              <a:rPr lang="pt-BR" sz="2000" dirty="0" smtClean="0"/>
              <a:t> (EUA)</a:t>
            </a:r>
          </a:p>
          <a:p>
            <a:pPr eaLnBrk="1" hangingPunct="1">
              <a:lnSpc>
                <a:spcPct val="80000"/>
              </a:lnSpc>
              <a:buNone/>
            </a:pPr>
            <a:endParaRPr lang="pt-BR" sz="1000" dirty="0" smtClean="0"/>
          </a:p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Fomenta </a:t>
            </a:r>
            <a:r>
              <a:rPr lang="pt-BR" sz="2000" dirty="0" smtClean="0"/>
              <a:t>criatividade, trabalho em equipe e inovação, e testa a habilidade dos alunos de produzir sob pressão</a:t>
            </a:r>
          </a:p>
          <a:p>
            <a:pPr eaLnBrk="1" hangingPunct="1">
              <a:lnSpc>
                <a:spcPct val="80000"/>
              </a:lnSpc>
            </a:pPr>
            <a:endParaRPr lang="pt-BR" sz="2000" dirty="0" smtClean="0"/>
          </a:p>
        </p:txBody>
      </p:sp>
      <p:grpSp>
        <p:nvGrpSpPr>
          <p:cNvPr id="8" name="Grupo 7"/>
          <p:cNvGrpSpPr/>
          <p:nvPr/>
        </p:nvGrpSpPr>
        <p:grpSpPr>
          <a:xfrm>
            <a:off x="3121025" y="1358531"/>
            <a:ext cx="2901950" cy="1713709"/>
            <a:chOff x="3121025" y="1358531"/>
            <a:chExt cx="2901950" cy="1713709"/>
          </a:xfrm>
        </p:grpSpPr>
        <p:sp>
          <p:nvSpPr>
            <p:cNvPr id="9" name="Retângulo 8"/>
            <p:cNvSpPr/>
            <p:nvPr/>
          </p:nvSpPr>
          <p:spPr>
            <a:xfrm>
              <a:off x="3417742" y="2782930"/>
              <a:ext cx="2308516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dirty="0" smtClean="0"/>
                <a:t>http://icpc.baylor.edu/</a:t>
              </a:r>
            </a:p>
          </p:txBody>
        </p:sp>
        <p:pic>
          <p:nvPicPr>
            <p:cNvPr id="10" name="Imagem 9" descr="icpc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1025" y="1358531"/>
              <a:ext cx="2901950" cy="1349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85825"/>
          </a:xfrm>
          <a:noFill/>
        </p:spPr>
        <p:txBody>
          <a:bodyPr anchor="b"/>
          <a:lstStyle/>
          <a:p>
            <a:pPr eaLnBrk="1" hangingPunct="1"/>
            <a:r>
              <a:rPr lang="en-US" sz="3200" dirty="0" smtClean="0">
                <a:solidFill>
                  <a:schemeClr val="accent1"/>
                </a:solidFill>
              </a:rPr>
              <a:t>International Collegiate Programming Contest (ICPC)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275463"/>
            <a:ext cx="8388350" cy="28507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A competição possui duas etapas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800" dirty="0" smtClean="0"/>
              <a:t>Finais Regionais – realizadas </a:t>
            </a:r>
            <a:r>
              <a:rPr lang="pt-BR" sz="1800" dirty="0" smtClean="0"/>
              <a:t>em </a:t>
            </a:r>
            <a:r>
              <a:rPr lang="pt-BR" sz="1800" dirty="0" smtClean="0"/>
              <a:t>vários países ao redor do mundo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800" dirty="0" smtClean="0"/>
              <a:t>Final Mundial – reúne os melhores colocados das competições regionais</a:t>
            </a:r>
          </a:p>
          <a:p>
            <a:pPr lvl="1" eaLnBrk="1" hangingPunct="1">
              <a:lnSpc>
                <a:spcPct val="80000"/>
              </a:lnSpc>
            </a:pPr>
            <a:endParaRPr lang="pt-BR" sz="1600" dirty="0" smtClean="0"/>
          </a:p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A etapa regional ocorre no ano anterior à final mundial</a:t>
            </a:r>
          </a:p>
          <a:p>
            <a:pPr lvl="1" eaLnBrk="1" hangingPunct="1">
              <a:lnSpc>
                <a:spcPct val="80000"/>
              </a:lnSpc>
            </a:pPr>
            <a:r>
              <a:rPr lang="pt-BR" sz="1800" dirty="0" smtClean="0"/>
              <a:t>A final mundial de 2017 irá suceder as competições regionais de 2016</a:t>
            </a:r>
          </a:p>
          <a:p>
            <a:pPr lvl="1" eaLnBrk="1" hangingPunct="1">
              <a:lnSpc>
                <a:spcPct val="80000"/>
              </a:lnSpc>
            </a:pPr>
            <a:endParaRPr lang="pt-BR" sz="1600" dirty="0" smtClean="0"/>
          </a:p>
          <a:p>
            <a:pPr eaLnBrk="1" hangingPunct="1">
              <a:lnSpc>
                <a:spcPct val="80000"/>
              </a:lnSpc>
            </a:pPr>
            <a:r>
              <a:rPr lang="pt-BR" sz="2000" dirty="0" smtClean="0"/>
              <a:t>Apenas um time por instituição é classificado para a final mundial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3121025" y="1358531"/>
            <a:ext cx="2901950" cy="1713709"/>
            <a:chOff x="3121025" y="1358531"/>
            <a:chExt cx="2901950" cy="1713709"/>
          </a:xfrm>
        </p:grpSpPr>
        <p:sp>
          <p:nvSpPr>
            <p:cNvPr id="9" name="Retângulo 8"/>
            <p:cNvSpPr/>
            <p:nvPr/>
          </p:nvSpPr>
          <p:spPr>
            <a:xfrm>
              <a:off x="3417742" y="2782930"/>
              <a:ext cx="2308516" cy="2893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lnSpc>
                  <a:spcPct val="80000"/>
                </a:lnSpc>
              </a:pPr>
              <a:r>
                <a:rPr lang="en-US" dirty="0" smtClean="0"/>
                <a:t>http://icpc.baylor.edu/</a:t>
              </a:r>
            </a:p>
          </p:txBody>
        </p:sp>
        <p:pic>
          <p:nvPicPr>
            <p:cNvPr id="10" name="Imagem 9" descr="icpc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1025" y="1358531"/>
              <a:ext cx="2901950" cy="134974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ight">
  <a:themeElements>
    <a:clrScheme name="Light 1">
      <a:dk1>
        <a:srgbClr val="000000"/>
      </a:dk1>
      <a:lt1>
        <a:srgbClr val="FFFFFF"/>
      </a:lt1>
      <a:dk2>
        <a:srgbClr val="000000"/>
      </a:dk2>
      <a:lt2>
        <a:srgbClr val="C9CBBD"/>
      </a:lt2>
      <a:accent1>
        <a:srgbClr val="0071B4"/>
      </a:accent1>
      <a:accent2>
        <a:srgbClr val="64B900"/>
      </a:accent2>
      <a:accent3>
        <a:srgbClr val="FFFFFF"/>
      </a:accent3>
      <a:accent4>
        <a:srgbClr val="000000"/>
      </a:accent4>
      <a:accent5>
        <a:srgbClr val="AABBD6"/>
      </a:accent5>
      <a:accent6>
        <a:srgbClr val="5AA700"/>
      </a:accent6>
      <a:hlink>
        <a:srgbClr val="EB5F01"/>
      </a:hlink>
      <a:folHlink>
        <a:srgbClr val="CC0066"/>
      </a:folHlink>
    </a:clrScheme>
    <a:fontScheme name="Light">
      <a:majorFont>
        <a:latin typeface="Futura Bk"/>
        <a:ea typeface=""/>
        <a:cs typeface=""/>
      </a:majorFont>
      <a:minorFont>
        <a:latin typeface="Futura Bk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utura Bk" pitchFamily="34" charset="0"/>
          </a:defRPr>
        </a:defPPr>
      </a:lstStyle>
    </a:spDef>
    <a:lnDef>
      <a:spPr bwMode="auto">
        <a:solidFill>
          <a:schemeClr val="accent1"/>
        </a:solidFill>
        <a:ln w="19050" cap="rnd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Light 1">
        <a:dk1>
          <a:srgbClr val="000000"/>
        </a:dk1>
        <a:lt1>
          <a:srgbClr val="FFFFFF"/>
        </a:lt1>
        <a:dk2>
          <a:srgbClr val="000000"/>
        </a:dk2>
        <a:lt2>
          <a:srgbClr val="C9CBBD"/>
        </a:lt2>
        <a:accent1>
          <a:srgbClr val="0071B4"/>
        </a:accent1>
        <a:accent2>
          <a:srgbClr val="64B900"/>
        </a:accent2>
        <a:accent3>
          <a:srgbClr val="FFFFFF"/>
        </a:accent3>
        <a:accent4>
          <a:srgbClr val="000000"/>
        </a:accent4>
        <a:accent5>
          <a:srgbClr val="AABBD6"/>
        </a:accent5>
        <a:accent6>
          <a:srgbClr val="5AA700"/>
        </a:accent6>
        <a:hlink>
          <a:srgbClr val="EB5F01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CBC9BD"/>
    </a:lt2>
    <a:accent1>
      <a:srgbClr val="0071B4"/>
    </a:accent1>
    <a:accent2>
      <a:srgbClr val="64B900"/>
    </a:accent2>
    <a:accent3>
      <a:srgbClr val="FFFFFF"/>
    </a:accent3>
    <a:accent4>
      <a:srgbClr val="000000"/>
    </a:accent4>
    <a:accent5>
      <a:srgbClr val="AABBD6"/>
    </a:accent5>
    <a:accent6>
      <a:srgbClr val="5AA700"/>
    </a:accent6>
    <a:hlink>
      <a:srgbClr val="EB5F01"/>
    </a:hlink>
    <a:folHlink>
      <a:srgbClr val="CC00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LABS_Template_image_light</Template>
  <TotalTime>6647</TotalTime>
  <Words>2926</Words>
  <Application>Microsoft Office PowerPoint</Application>
  <PresentationFormat>Apresentação na tela (4:3)</PresentationFormat>
  <Paragraphs>444</Paragraphs>
  <Slides>56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  <vt:variant>
        <vt:lpstr>Apresentações personalizadas</vt:lpstr>
      </vt:variant>
      <vt:variant>
        <vt:i4>7</vt:i4>
      </vt:variant>
    </vt:vector>
  </HeadingPairs>
  <TitlesOfParts>
    <vt:vector size="64" baseType="lpstr">
      <vt:lpstr>Light</vt:lpstr>
      <vt:lpstr>   Competições de Programação</vt:lpstr>
      <vt:lpstr>Notas Iniciais</vt:lpstr>
      <vt:lpstr>Agenda</vt:lpstr>
      <vt:lpstr>Final da Maratona de Programação Londrina, Paraná (2012)</vt:lpstr>
      <vt:lpstr>Olimpíada Internacional de Informática</vt:lpstr>
      <vt:lpstr>Olimpíada Internacional de Informática</vt:lpstr>
      <vt:lpstr>Olimpíada Brasileira de Informática</vt:lpstr>
      <vt:lpstr>International Collegiate Programming Contest (ICPC)</vt:lpstr>
      <vt:lpstr>International Collegiate Programming Contest (ICPC)</vt:lpstr>
      <vt:lpstr>International Collegiate Programming Contest (ICPC)</vt:lpstr>
      <vt:lpstr>International Collegiate Programming Contest (ICPC)</vt:lpstr>
      <vt:lpstr>International Collegiate Programming Contest (ICPC)</vt:lpstr>
      <vt:lpstr>International Collegiate Programming Contest (ICPC)</vt:lpstr>
      <vt:lpstr>Maratona de Programação</vt:lpstr>
      <vt:lpstr>Maratona de Programação Informações gerais</vt:lpstr>
      <vt:lpstr>Maratona de Programação Participações na Final Brasileira 2015 (São Paulo)</vt:lpstr>
      <vt:lpstr>Maratona de Programação Crescimento da competição no Brasil</vt:lpstr>
      <vt:lpstr>Maratona de Programação Premiação</vt:lpstr>
      <vt:lpstr>Maratona de Programação Por que participar?</vt:lpstr>
      <vt:lpstr>Maratona de Programação Formato da competição</vt:lpstr>
      <vt:lpstr>Maratona de Programação</vt:lpstr>
      <vt:lpstr>Maratona de Programação Formato da competição</vt:lpstr>
      <vt:lpstr>Maratona de Programação Algumas regras</vt:lpstr>
      <vt:lpstr>Maratona de Programação Algumas regras</vt:lpstr>
      <vt:lpstr>Maratona de Programação Formato da prova</vt:lpstr>
      <vt:lpstr>Maratona de Programação Correção das submissões</vt:lpstr>
      <vt:lpstr>Maratona de Programação Correção das submissões</vt:lpstr>
      <vt:lpstr>Maratona de Programação Como se preparar?</vt:lpstr>
      <vt:lpstr>Maratona de Programação Como se preparar?</vt:lpstr>
      <vt:lpstr>Maratona de Programação Como se preparar?</vt:lpstr>
      <vt:lpstr>Maratona de Programação Como se preparar?</vt:lpstr>
      <vt:lpstr>Considerações Finais</vt:lpstr>
      <vt:lpstr>Considerações Finais</vt:lpstr>
      <vt:lpstr>Agradecimentos</vt:lpstr>
      <vt:lpstr>   Competições de Programação</vt:lpstr>
      <vt:lpstr>Maratona de Programação</vt:lpstr>
      <vt:lpstr>Maratona de Programação</vt:lpstr>
      <vt:lpstr>Maratona de Programação Formato da prova</vt:lpstr>
      <vt:lpstr>Maratona de Programação Formato da prova</vt:lpstr>
      <vt:lpstr>Maratona de Programação Formato da prova</vt:lpstr>
      <vt:lpstr>Maratona de Programação Formato da prova</vt:lpstr>
      <vt:lpstr>Maratona de Programação Formato da prova</vt:lpstr>
      <vt:lpstr>Maratona de Programação</vt:lpstr>
      <vt:lpstr>Maratona de Programação Correção das submissões</vt:lpstr>
      <vt:lpstr>Maratona de Programação Correção das submissões</vt:lpstr>
      <vt:lpstr>Maratona de Programação Correção das submissões</vt:lpstr>
      <vt:lpstr>Maratona de Programação Correção das submissões</vt:lpstr>
      <vt:lpstr>Maratona de Programação</vt:lpstr>
      <vt:lpstr>Maratona de Programação Dicas para preparação</vt:lpstr>
      <vt:lpstr>Maratona de Programação Dicas para preparação</vt:lpstr>
      <vt:lpstr>Maratona de Programação Dicas para preparação</vt:lpstr>
      <vt:lpstr>Maratona de Programação Dicas para preparação</vt:lpstr>
      <vt:lpstr>Maratona de Programação Dicas para preparação</vt:lpstr>
      <vt:lpstr>Maratona de Programação Dicas para preparação</vt:lpstr>
      <vt:lpstr>Maratona de Programação</vt:lpstr>
      <vt:lpstr>Maratona de Programação Ambiente computacional</vt:lpstr>
      <vt:lpstr>What's new</vt:lpstr>
      <vt:lpstr>Setting up the template</vt:lpstr>
      <vt:lpstr>New Layouts</vt:lpstr>
      <vt:lpstr>Using the HP template</vt:lpstr>
      <vt:lpstr>Creating visuals</vt:lpstr>
      <vt:lpstr>File Formatting</vt:lpstr>
      <vt:lpstr>Additional information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>HP Template</dc:subject>
  <dc:creator>Vivienne Paulete</dc:creator>
  <cp:keywords>Template</cp:keywords>
  <dc:description>This template was designed for users of PowerPoint 2002 and 2003</dc:description>
  <cp:lastModifiedBy>Weverton Cordeiro</cp:lastModifiedBy>
  <cp:revision>912</cp:revision>
  <dcterms:created xsi:type="dcterms:W3CDTF">2008-03-12T11:32:34Z</dcterms:created>
  <dcterms:modified xsi:type="dcterms:W3CDTF">2016-02-29T13:38:57Z</dcterms:modified>
</cp:coreProperties>
</file>